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2" r:id="rId5"/>
  </p:sldMasterIdLst>
  <p:notesMasterIdLst>
    <p:notesMasterId r:id="rId85"/>
  </p:notesMasterIdLst>
  <p:sldIdLst>
    <p:sldId id="280" r:id="rId6"/>
    <p:sldId id="277" r:id="rId7"/>
    <p:sldId id="283" r:id="rId8"/>
    <p:sldId id="288" r:id="rId9"/>
    <p:sldId id="287" r:id="rId10"/>
    <p:sldId id="289" r:id="rId11"/>
    <p:sldId id="278" r:id="rId12"/>
    <p:sldId id="284" r:id="rId13"/>
    <p:sldId id="290" r:id="rId14"/>
    <p:sldId id="264" r:id="rId15"/>
    <p:sldId id="285" r:id="rId16"/>
    <p:sldId id="325" r:id="rId17"/>
    <p:sldId id="2147326979" r:id="rId18"/>
    <p:sldId id="2147326982" r:id="rId19"/>
    <p:sldId id="110123" r:id="rId20"/>
    <p:sldId id="110122" r:id="rId21"/>
    <p:sldId id="2147326986" r:id="rId22"/>
    <p:sldId id="2147326987" r:id="rId23"/>
    <p:sldId id="2147326988" r:id="rId24"/>
    <p:sldId id="2147326989" r:id="rId25"/>
    <p:sldId id="2147326990" r:id="rId26"/>
    <p:sldId id="2147326992" r:id="rId27"/>
    <p:sldId id="1388" r:id="rId28"/>
    <p:sldId id="1399" r:id="rId29"/>
    <p:sldId id="269" r:id="rId30"/>
    <p:sldId id="2147326991" r:id="rId31"/>
    <p:sldId id="324" r:id="rId32"/>
    <p:sldId id="312" r:id="rId33"/>
    <p:sldId id="267" r:id="rId34"/>
    <p:sldId id="303" r:id="rId35"/>
    <p:sldId id="2147326993" r:id="rId36"/>
    <p:sldId id="2147326998" r:id="rId37"/>
    <p:sldId id="2147326994" r:id="rId38"/>
    <p:sldId id="2147326995" r:id="rId39"/>
    <p:sldId id="304" r:id="rId40"/>
    <p:sldId id="2147326997" r:id="rId41"/>
    <p:sldId id="2147326996" r:id="rId42"/>
    <p:sldId id="305" r:id="rId43"/>
    <p:sldId id="266" r:id="rId44"/>
    <p:sldId id="307" r:id="rId45"/>
    <p:sldId id="2147327018" r:id="rId46"/>
    <p:sldId id="2147327019" r:id="rId47"/>
    <p:sldId id="2147327020" r:id="rId48"/>
    <p:sldId id="2147327021" r:id="rId49"/>
    <p:sldId id="2147327022" r:id="rId50"/>
    <p:sldId id="308" r:id="rId51"/>
    <p:sldId id="315" r:id="rId52"/>
    <p:sldId id="314" r:id="rId53"/>
    <p:sldId id="2147327012" r:id="rId54"/>
    <p:sldId id="257" r:id="rId55"/>
    <p:sldId id="2147327016" r:id="rId56"/>
    <p:sldId id="2147327013" r:id="rId57"/>
    <p:sldId id="2147326983" r:id="rId58"/>
    <p:sldId id="2147326984" r:id="rId59"/>
    <p:sldId id="2147326985" r:id="rId60"/>
    <p:sldId id="309" r:id="rId61"/>
    <p:sldId id="317" r:id="rId62"/>
    <p:sldId id="316" r:id="rId63"/>
    <p:sldId id="2147327000" r:id="rId64"/>
    <p:sldId id="2147327014" r:id="rId65"/>
    <p:sldId id="2147327015" r:id="rId66"/>
    <p:sldId id="310" r:id="rId67"/>
    <p:sldId id="318" r:id="rId68"/>
    <p:sldId id="2147327005" r:id="rId69"/>
    <p:sldId id="2147326999" r:id="rId70"/>
    <p:sldId id="2147327002" r:id="rId71"/>
    <p:sldId id="2147327003" r:id="rId72"/>
    <p:sldId id="2147327004" r:id="rId73"/>
    <p:sldId id="311" r:id="rId74"/>
    <p:sldId id="321" r:id="rId75"/>
    <p:sldId id="320" r:id="rId76"/>
    <p:sldId id="2147327006" r:id="rId77"/>
    <p:sldId id="2147327007" r:id="rId78"/>
    <p:sldId id="2147327008" r:id="rId79"/>
    <p:sldId id="2147327009" r:id="rId80"/>
    <p:sldId id="313" r:id="rId81"/>
    <p:sldId id="323" r:id="rId82"/>
    <p:sldId id="322" r:id="rId83"/>
    <p:sldId id="2147327023"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82AFF1C1-1AA8-4B25-B1DF-8122F03F04BB}">
          <p14:sldIdLst>
            <p14:sldId id="280"/>
            <p14:sldId id="277"/>
            <p14:sldId id="283"/>
            <p14:sldId id="288"/>
            <p14:sldId id="287"/>
            <p14:sldId id="289"/>
            <p14:sldId id="278"/>
            <p14:sldId id="284"/>
          </p14:sldIdLst>
        </p14:section>
        <p14:section name="NYS Residential Goals and NYSERDA Programs" id="{39032749-5F24-405F-88BF-8C79737EA7E4}">
          <p14:sldIdLst>
            <p14:sldId id="290"/>
            <p14:sldId id="264"/>
            <p14:sldId id="285"/>
            <p14:sldId id="325"/>
            <p14:sldId id="2147326979"/>
            <p14:sldId id="2147326982"/>
            <p14:sldId id="110123"/>
            <p14:sldId id="110122"/>
            <p14:sldId id="2147326986"/>
            <p14:sldId id="2147326987"/>
            <p14:sldId id="2147326988"/>
            <p14:sldId id="2147326989"/>
            <p14:sldId id="2147326990"/>
            <p14:sldId id="2147326992"/>
            <p14:sldId id="1388"/>
            <p14:sldId id="1399"/>
            <p14:sldId id="269"/>
            <p14:sldId id="2147326991"/>
          </p14:sldIdLst>
        </p14:section>
        <p14:section name="Overview of Inflation Reduction Act-funded Programs" id="{2D7366B2-FCA3-43BB-8FBB-B910C69B3E02}">
          <p14:sldIdLst>
            <p14:sldId id="324"/>
            <p14:sldId id="312"/>
            <p14:sldId id="267"/>
            <p14:sldId id="303"/>
            <p14:sldId id="2147326993"/>
            <p14:sldId id="2147326998"/>
            <p14:sldId id="2147326994"/>
            <p14:sldId id="2147326995"/>
            <p14:sldId id="304"/>
            <p14:sldId id="2147326997"/>
            <p14:sldId id="2147326996"/>
            <p14:sldId id="305"/>
            <p14:sldId id="266"/>
            <p14:sldId id="307"/>
            <p14:sldId id="2147327018"/>
            <p14:sldId id="2147327019"/>
            <p14:sldId id="2147327020"/>
            <p14:sldId id="2147327021"/>
            <p14:sldId id="2147327022"/>
          </p14:sldIdLst>
        </p14:section>
        <p14:section name="Benefits of Electrification for Disadvantaged Communities" id="{2D88CE5F-9B0F-4CEB-8B4E-F65A805A9767}">
          <p14:sldIdLst>
            <p14:sldId id="308"/>
            <p14:sldId id="315"/>
            <p14:sldId id="314"/>
            <p14:sldId id="2147327012"/>
            <p14:sldId id="257"/>
            <p14:sldId id="2147327016"/>
            <p14:sldId id="2147327013"/>
            <p14:sldId id="2147326983"/>
            <p14:sldId id="2147326984"/>
            <p14:sldId id="2147326985"/>
          </p14:sldIdLst>
        </p14:section>
        <p14:section name="Serving the Residential Market" id="{1B0E1513-C868-4022-9A6F-551CEF0CD733}">
          <p14:sldIdLst>
            <p14:sldId id="309"/>
            <p14:sldId id="317"/>
            <p14:sldId id="316"/>
            <p14:sldId id="2147327000"/>
            <p14:sldId id="2147327014"/>
            <p14:sldId id="2147327015"/>
          </p14:sldIdLst>
        </p14:section>
        <p14:section name="Workforce Development Contractor Grant Planning" id="{A8AE838E-4654-47F3-9877-B7E1B90339A1}">
          <p14:sldIdLst>
            <p14:sldId id="310"/>
            <p14:sldId id="318"/>
            <p14:sldId id="2147327005"/>
            <p14:sldId id="2147326999"/>
            <p14:sldId id="2147327002"/>
            <p14:sldId id="2147327003"/>
            <p14:sldId id="2147327004"/>
          </p14:sldIdLst>
        </p14:section>
        <p14:section name="Incorporating DEIA" id="{EF3FC284-024E-4BBD-B1F9-8D3F94B14F9B}">
          <p14:sldIdLst>
            <p14:sldId id="311"/>
            <p14:sldId id="321"/>
            <p14:sldId id="320"/>
            <p14:sldId id="2147327006"/>
            <p14:sldId id="2147327007"/>
            <p14:sldId id="2147327008"/>
            <p14:sldId id="2147327009"/>
          </p14:sldIdLst>
        </p14:section>
        <p14:section name="Program Design Breakout" id="{D238044C-AD3D-489B-A02E-BB3E36687D71}">
          <p14:sldIdLst>
            <p14:sldId id="313"/>
            <p14:sldId id="323"/>
            <p14:sldId id="322"/>
            <p14:sldId id="21473270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7288D1-B339-4D32-A617-B9CA375AC857}" v="19" dt="2023-11-02T16:52:04.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7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90" Type="http://schemas.microsoft.com/office/2015/10/relationships/revisionInfo" Target="revisionInfo.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7A724-1B86-46C4-BFF9-19ECE41F0BEC}"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9DF23-51D1-4B72-A606-A777DBE1147D}" type="slidenum">
              <a:rPr lang="en-US" smtClean="0"/>
              <a:t>‹#›</a:t>
            </a:fld>
            <a:endParaRPr lang="en-US"/>
          </a:p>
        </p:txBody>
      </p:sp>
    </p:spTree>
    <p:extLst>
      <p:ext uri="{BB962C8B-B14F-4D97-AF65-F5344CB8AC3E}">
        <p14:creationId xmlns:p14="http://schemas.microsoft.com/office/powerpoint/2010/main" val="89308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12</a:t>
            </a:fld>
            <a:endParaRPr lang="en-US"/>
          </a:p>
        </p:txBody>
      </p:sp>
    </p:spTree>
    <p:extLst>
      <p:ext uri="{BB962C8B-B14F-4D97-AF65-F5344CB8AC3E}">
        <p14:creationId xmlns:p14="http://schemas.microsoft.com/office/powerpoint/2010/main" val="373603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F05EE6-3F38-4EC6-A7D0-8C56E0DB5050}" type="slidenum">
              <a:rPr lang="en-US" smtClean="0"/>
              <a:t>50</a:t>
            </a:fld>
            <a:endParaRPr lang="en-US"/>
          </a:p>
        </p:txBody>
      </p:sp>
    </p:spTree>
    <p:extLst>
      <p:ext uri="{BB962C8B-B14F-4D97-AF65-F5344CB8AC3E}">
        <p14:creationId xmlns:p14="http://schemas.microsoft.com/office/powerpoint/2010/main" val="250276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F05EE6-3F38-4EC6-A7D0-8C56E0DB5050}" type="slidenum">
              <a:rPr lang="en-US" smtClean="0"/>
              <a:t>59</a:t>
            </a:fld>
            <a:endParaRPr lang="en-US"/>
          </a:p>
        </p:txBody>
      </p:sp>
    </p:spTree>
    <p:extLst>
      <p:ext uri="{BB962C8B-B14F-4D97-AF65-F5344CB8AC3E}">
        <p14:creationId xmlns:p14="http://schemas.microsoft.com/office/powerpoint/2010/main" val="2477402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60</a:t>
            </a:fld>
            <a:endParaRPr lang="en-US"/>
          </a:p>
        </p:txBody>
      </p:sp>
    </p:spTree>
    <p:extLst>
      <p:ext uri="{BB962C8B-B14F-4D97-AF65-F5344CB8AC3E}">
        <p14:creationId xmlns:p14="http://schemas.microsoft.com/office/powerpoint/2010/main" val="88501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61</a:t>
            </a:fld>
            <a:endParaRPr lang="en-US"/>
          </a:p>
        </p:txBody>
      </p:sp>
    </p:spTree>
    <p:extLst>
      <p:ext uri="{BB962C8B-B14F-4D97-AF65-F5344CB8AC3E}">
        <p14:creationId xmlns:p14="http://schemas.microsoft.com/office/powerpoint/2010/main" val="77466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65</a:t>
            </a:fld>
            <a:endParaRPr lang="en-US"/>
          </a:p>
        </p:txBody>
      </p:sp>
    </p:spTree>
    <p:extLst>
      <p:ext uri="{BB962C8B-B14F-4D97-AF65-F5344CB8AC3E}">
        <p14:creationId xmlns:p14="http://schemas.microsoft.com/office/powerpoint/2010/main" val="1564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66</a:t>
            </a:fld>
            <a:endParaRPr lang="en-US"/>
          </a:p>
        </p:txBody>
      </p:sp>
    </p:spTree>
    <p:extLst>
      <p:ext uri="{BB962C8B-B14F-4D97-AF65-F5344CB8AC3E}">
        <p14:creationId xmlns:p14="http://schemas.microsoft.com/office/powerpoint/2010/main" val="1677159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67</a:t>
            </a:fld>
            <a:endParaRPr lang="en-US"/>
          </a:p>
        </p:txBody>
      </p:sp>
    </p:spTree>
    <p:extLst>
      <p:ext uri="{BB962C8B-B14F-4D97-AF65-F5344CB8AC3E}">
        <p14:creationId xmlns:p14="http://schemas.microsoft.com/office/powerpoint/2010/main" val="3011043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68</a:t>
            </a:fld>
            <a:endParaRPr lang="en-US"/>
          </a:p>
        </p:txBody>
      </p:sp>
    </p:spTree>
    <p:extLst>
      <p:ext uri="{BB962C8B-B14F-4D97-AF65-F5344CB8AC3E}">
        <p14:creationId xmlns:p14="http://schemas.microsoft.com/office/powerpoint/2010/main" val="3988647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Bef>
                <a:spcPts val="1200"/>
              </a:spcBef>
              <a:spcAft>
                <a:spcPts val="300"/>
              </a:spcAft>
              <a:buFont typeface="Arial,Sans-Serif"/>
              <a:buChar char="•"/>
            </a:pPr>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71</a:t>
            </a:fld>
            <a:endParaRPr lang="en-US"/>
          </a:p>
        </p:txBody>
      </p:sp>
    </p:spTree>
    <p:extLst>
      <p:ext uri="{BB962C8B-B14F-4D97-AF65-F5344CB8AC3E}">
        <p14:creationId xmlns:p14="http://schemas.microsoft.com/office/powerpoint/2010/main" val="3479870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300"/>
              </a:spcAft>
            </a:pPr>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73</a:t>
            </a:fld>
            <a:endParaRPr lang="en-US"/>
          </a:p>
        </p:txBody>
      </p:sp>
    </p:spTree>
    <p:extLst>
      <p:ext uri="{BB962C8B-B14F-4D97-AF65-F5344CB8AC3E}">
        <p14:creationId xmlns:p14="http://schemas.microsoft.com/office/powerpoint/2010/main" val="86272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56D25-F4DB-40D9-8B2A-1DB2C409343C}" type="slidenum">
              <a:rPr lang="en-US" smtClean="0"/>
              <a:t>13</a:t>
            </a:fld>
            <a:endParaRPr lang="en-US"/>
          </a:p>
        </p:txBody>
      </p:sp>
    </p:spTree>
    <p:extLst>
      <p:ext uri="{BB962C8B-B14F-4D97-AF65-F5344CB8AC3E}">
        <p14:creationId xmlns:p14="http://schemas.microsoft.com/office/powerpoint/2010/main" val="2176868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D9DF23-51D1-4B72-A606-A777DBE1147D}" type="slidenum">
              <a:rPr lang="en-US" smtClean="0"/>
              <a:t>74</a:t>
            </a:fld>
            <a:endParaRPr lang="en-US"/>
          </a:p>
        </p:txBody>
      </p:sp>
    </p:spTree>
    <p:extLst>
      <p:ext uri="{BB962C8B-B14F-4D97-AF65-F5344CB8AC3E}">
        <p14:creationId xmlns:p14="http://schemas.microsoft.com/office/powerpoint/2010/main" val="353249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6D7FA897-B628-3C46-BCF8-F2DE6922B990}" type="slidenum">
              <a:rPr lang="en-US">
                <a:solidFill>
                  <a:prstClr val="black"/>
                </a:solidFill>
                <a:latin typeface="Calibri" panose="020F0502020204030204"/>
              </a:rPr>
              <a:pPr defTabSz="966612">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08401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6D7FA897-B628-3C46-BCF8-F2DE6922B990}" type="slidenum">
              <a:rPr lang="en-US">
                <a:solidFill>
                  <a:prstClr val="black"/>
                </a:solidFill>
                <a:latin typeface="Calibri" panose="020F0502020204030204"/>
              </a:rPr>
              <a:pPr defTabSz="966612">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9915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7FA897-B628-3C46-BCF8-F2DE6922B990}" type="slidenum">
              <a:rPr lang="en-US" smtClean="0"/>
              <a:t>25</a:t>
            </a:fld>
            <a:endParaRPr lang="en-US"/>
          </a:p>
        </p:txBody>
      </p:sp>
    </p:spTree>
    <p:extLst>
      <p:ext uri="{BB962C8B-B14F-4D97-AF65-F5344CB8AC3E}">
        <p14:creationId xmlns:p14="http://schemas.microsoft.com/office/powerpoint/2010/main" val="594384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28</a:t>
            </a:fld>
            <a:endParaRPr lang="en-US"/>
          </a:p>
        </p:txBody>
      </p:sp>
    </p:spTree>
    <p:extLst>
      <p:ext uri="{BB962C8B-B14F-4D97-AF65-F5344CB8AC3E}">
        <p14:creationId xmlns:p14="http://schemas.microsoft.com/office/powerpoint/2010/main" val="19522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31</a:t>
            </a:fld>
            <a:endParaRPr lang="en-US"/>
          </a:p>
        </p:txBody>
      </p:sp>
    </p:spTree>
    <p:extLst>
      <p:ext uri="{BB962C8B-B14F-4D97-AF65-F5344CB8AC3E}">
        <p14:creationId xmlns:p14="http://schemas.microsoft.com/office/powerpoint/2010/main" val="63673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32</a:t>
            </a:fld>
            <a:endParaRPr lang="en-US"/>
          </a:p>
        </p:txBody>
      </p:sp>
    </p:spTree>
    <p:extLst>
      <p:ext uri="{BB962C8B-B14F-4D97-AF65-F5344CB8AC3E}">
        <p14:creationId xmlns:p14="http://schemas.microsoft.com/office/powerpoint/2010/main" val="3294020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B035FC2-3605-C249-BBBB-BC0CDAB13FA2}" type="slidenum">
              <a:rPr lang="en-US" smtClean="0"/>
              <a:t>36</a:t>
            </a:fld>
            <a:endParaRPr lang="en-US"/>
          </a:p>
        </p:txBody>
      </p:sp>
    </p:spTree>
    <p:extLst>
      <p:ext uri="{BB962C8B-B14F-4D97-AF65-F5344CB8AC3E}">
        <p14:creationId xmlns:p14="http://schemas.microsoft.com/office/powerpoint/2010/main" val="17373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178667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111517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2453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60310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a:t>Click icon to add picture</a:t>
            </a:r>
          </a:p>
        </p:txBody>
      </p:sp>
    </p:spTree>
    <p:extLst>
      <p:ext uri="{BB962C8B-B14F-4D97-AF65-F5344CB8AC3E}">
        <p14:creationId xmlns:p14="http://schemas.microsoft.com/office/powerpoint/2010/main" val="200736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 no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BD0FCA-6A22-4179-8992-DAD5BF4ED0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40283"/>
            <a:ext cx="11102407" cy="4688418"/>
          </a:xfrm>
          <a:prstGeom prst="rect">
            <a:avLst/>
          </a:prstGeo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2500" b="1">
                <a:solidFill>
                  <a:srgbClr val="0077C8"/>
                </a:solidFill>
                <a:latin typeface="Roboto" pitchFamily="2" charset="0"/>
                <a:ea typeface="Roboto" pitchFamily="2" charset="0"/>
                <a:cs typeface="Arial" panose="020B0604020202020204" pitchFamily="34" charset="0"/>
              </a:defRPr>
            </a:lvl1pPr>
            <a:lvl2pPr marL="548640" indent="-274320">
              <a:spcBef>
                <a:spcPts val="600"/>
              </a:spcBef>
              <a:defRPr sz="2000">
                <a:solidFill>
                  <a:srgbClr val="63666A"/>
                </a:solidFill>
                <a:latin typeface="Roboto Lt" pitchFamily="2" charset="0"/>
                <a:ea typeface="Roboto Lt" pitchFamily="2" charset="0"/>
                <a:cs typeface="Arial" panose="020B0604020202020204" pitchFamily="34" charset="0"/>
              </a:defRPr>
            </a:lvl2pPr>
            <a:lvl3pPr marL="822960" indent="-274320">
              <a:spcBef>
                <a:spcPts val="300"/>
              </a:spcBef>
              <a:buFont typeface="Arial" panose="020B0604020202020204" pitchFamily="34" charset="0"/>
              <a:buChar char="-"/>
              <a:defRPr sz="1500">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lang="en-US"/>
          </a:p>
          <a:p>
            <a:pPr lvl="0"/>
            <a:endParaRPr lang="en-US"/>
          </a:p>
        </p:txBody>
      </p:sp>
    </p:spTree>
    <p:extLst>
      <p:ext uri="{BB962C8B-B14F-4D97-AF65-F5344CB8AC3E}">
        <p14:creationId xmlns:p14="http://schemas.microsoft.com/office/powerpoint/2010/main" val="2097732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04F0A3-A94E-44B4-9959-8E2D26E302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1"/>
            <a:ext cx="11102407"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Lt" pitchFamily="2" charset="0"/>
                <a:ea typeface="Roboto Lt" pitchFamily="2" charset="0"/>
                <a:cs typeface="Arial" panose="020B0604020202020204" pitchFamily="34" charset="0"/>
              </a:defRPr>
            </a:lvl1pPr>
            <a:lvl2pPr marL="548640" indent="-274320">
              <a:spcBef>
                <a:spcPts val="600"/>
              </a:spcBef>
              <a:buClr>
                <a:srgbClr val="63666A"/>
              </a:buClr>
              <a:defRPr sz="1800">
                <a:solidFill>
                  <a:srgbClr val="63666A"/>
                </a:solidFill>
                <a:latin typeface="Roboto Lt" pitchFamily="2" charset="0"/>
                <a:ea typeface="Roboto Lt" pitchFamily="2" charset="0"/>
                <a:cs typeface="Arial" panose="020B0604020202020204" pitchFamily="34" charset="0"/>
              </a:defRPr>
            </a:lvl2pPr>
            <a:lvl3pPr marL="822960" indent="-274320">
              <a:spcBef>
                <a:spcPts val="300"/>
              </a:spcBef>
              <a:buClr>
                <a:srgbClr val="63666A"/>
              </a:buClr>
              <a:buFont typeface="Arial" panose="020B0604020202020204" pitchFamily="34" charset="0"/>
              <a:buChar char="-"/>
              <a:defRPr sz="1500">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425117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92F70-8B6D-4962-BEF2-6644E2D282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C7A583-C8A2-4B00-BEB6-A4905537DE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EE8EE-61FE-4601-90AD-9D80FC284711}"/>
              </a:ext>
            </a:extLst>
          </p:cNvPr>
          <p:cNvSpPr>
            <a:spLocks noGrp="1"/>
          </p:cNvSpPr>
          <p:nvPr>
            <p:ph type="dt" sz="half" idx="10"/>
          </p:nvPr>
        </p:nvSpPr>
        <p:spPr/>
        <p:txBody>
          <a:bodyPr/>
          <a:lstStyle/>
          <a:p>
            <a:fld id="{445A8248-B72C-448E-B8F6-D453282EAAA4}" type="datetimeFigureOut">
              <a:rPr lang="en-US" smtClean="0"/>
              <a:t>11/2/2023</a:t>
            </a:fld>
            <a:endParaRPr lang="en-US"/>
          </a:p>
        </p:txBody>
      </p:sp>
      <p:sp>
        <p:nvSpPr>
          <p:cNvPr id="5" name="Footer Placeholder 4">
            <a:extLst>
              <a:ext uri="{FF2B5EF4-FFF2-40B4-BE49-F238E27FC236}">
                <a16:creationId xmlns:a16="http://schemas.microsoft.com/office/drawing/2014/main" id="{1A3C4D03-6D57-4677-A193-A0B96AD02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DB99C-BA5E-4005-9220-B828FBD022C8}"/>
              </a:ext>
            </a:extLst>
          </p:cNvPr>
          <p:cNvSpPr>
            <a:spLocks noGrp="1"/>
          </p:cNvSpPr>
          <p:nvPr>
            <p:ph type="sldNum" sz="quarter" idx="12"/>
          </p:nvPr>
        </p:nvSpPr>
        <p:spPr/>
        <p:txBody>
          <a:bodyPr/>
          <a:lstStyle/>
          <a:p>
            <a:fld id="{88769911-83E8-4F95-9869-9E59D0B8E437}" type="slidenum">
              <a:rPr lang="en-US" smtClean="0"/>
              <a:t>‹#›</a:t>
            </a:fld>
            <a:endParaRPr lang="en-US"/>
          </a:p>
        </p:txBody>
      </p:sp>
    </p:spTree>
    <p:extLst>
      <p:ext uri="{BB962C8B-B14F-4D97-AF65-F5344CB8AC3E}">
        <p14:creationId xmlns:p14="http://schemas.microsoft.com/office/powerpoint/2010/main" val="309548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56331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19706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7143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416334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9803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5105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715" r:id="rId1"/>
    <p:sldLayoutId id="2147483744" r:id="rId2"/>
    <p:sldLayoutId id="2147483745" r:id="rId3"/>
    <p:sldLayoutId id="2147483746" r:id="rId4"/>
    <p:sldLayoutId id="2147483742" r:id="rId5"/>
    <p:sldLayoutId id="2147483757" r:id="rId6"/>
    <p:sldLayoutId id="2147483743" r:id="rId7"/>
    <p:sldLayoutId id="2147483747" r:id="rId8"/>
    <p:sldLayoutId id="2147483749" r:id="rId9"/>
    <p:sldLayoutId id="2147483750" r:id="rId10"/>
    <p:sldLayoutId id="2147483748" r:id="rId11"/>
    <p:sldLayoutId id="2147483751" r:id="rId12"/>
    <p:sldLayoutId id="2147483752" r:id="rId13"/>
    <p:sldLayoutId id="2147483753" r:id="rId14"/>
    <p:sldLayoutId id="2147483754" r:id="rId15"/>
    <p:sldLayoutId id="2147483755" r:id="rId16"/>
    <p:sldLayoutId id="2147483756"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es/casa-icono-svg-vector-bot%C3%B3n-274141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s/casa-icono-svg-vector-bot%C3%B3n-2741413/"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pixabay.com/es/casa-icono-svg-vector-bot%C3%B3n-2741413/"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pixabay.com/es/casa-icono-svg-vector-bot%C3%B3n-274141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s/casa-icono-svg-vector-bot%C3%B3n-2741413/"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s/casa-icono-svg-vector-bot%C3%B3n-2741413/"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cbuchanan@kearnswest.com" TargetMode="External"/><Relationship Id="rId2" Type="http://schemas.openxmlformats.org/officeDocument/2006/relationships/hyperlink" Target="mailto:treddick@kearnswest.com" TargetMode="External"/><Relationship Id="rId1" Type="http://schemas.openxmlformats.org/officeDocument/2006/relationships/slideLayout" Target="../slideLayouts/slideLayout5.xml"/><Relationship Id="rId4" Type="http://schemas.openxmlformats.org/officeDocument/2006/relationships/hyperlink" Target="mailto:Scott.Oliver@nyserda.ny.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hyperlink" Target="https://climate.ny.gov/en/Resources/Disadvantaged-Communities-Criteria"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climate.ny.gov/en/Resources/Disadvantaged-Communities-Criteri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1405467"/>
            <a:ext cx="11090028" cy="5087407"/>
          </a:xfrm>
        </p:spPr>
        <p:txBody>
          <a:bodyPr vert="horz" lIns="0" tIns="0" rIns="0" bIns="0" numCol="1" spcCol="0" rtlCol="0" anchor="t">
            <a:noAutofit/>
          </a:bodyPr>
          <a:lstStyle/>
          <a:p>
            <a:r>
              <a:rPr lang="en-US" sz="5400"/>
              <a:t>Inflation</a:t>
            </a:r>
            <a:r>
              <a:rPr lang="en-US"/>
              <a:t> </a:t>
            </a:r>
            <a:r>
              <a:rPr lang="en-US" sz="5400"/>
              <a:t>Reduction Act</a:t>
            </a:r>
            <a:endParaRPr lang="en-US"/>
          </a:p>
          <a:p>
            <a:r>
              <a:rPr lang="en-US" sz="5400"/>
              <a:t>Residential Rebate Programs</a:t>
            </a:r>
            <a:br>
              <a:rPr lang="en-US" sz="5400"/>
            </a:br>
            <a:endParaRPr lang="en-US" sz="5400">
              <a:ea typeface="Roboto"/>
              <a:cs typeface="Roboto"/>
            </a:endParaRPr>
          </a:p>
          <a:p>
            <a:r>
              <a:rPr lang="en-US" sz="3200" b="0"/>
              <a:t>Community Stakeholder Working Group Meeting 1</a:t>
            </a:r>
            <a:endParaRPr lang="en-US" sz="3200" b="0">
              <a:ea typeface="Roboto"/>
              <a:cs typeface="Roboto"/>
            </a:endParaRPr>
          </a:p>
        </p:txBody>
      </p:sp>
      <p:pic>
        <p:nvPicPr>
          <p:cNvPr id="2" name="Picture 1">
            <a:extLst>
              <a:ext uri="{FF2B5EF4-FFF2-40B4-BE49-F238E27FC236}">
                <a16:creationId xmlns:a16="http://schemas.microsoft.com/office/drawing/2014/main" id="{A01BA883-CAE1-358B-C8EE-973ED6C364C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264540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821858"/>
            <a:ext cx="11090028" cy="3671016"/>
          </a:xfrm>
        </p:spPr>
        <p:txBody>
          <a:bodyPr vert="horz" lIns="0" tIns="0" rIns="0" bIns="0" numCol="1" spcCol="0" rtlCol="0" anchor="t">
            <a:noAutofit/>
          </a:bodyPr>
          <a:lstStyle/>
          <a:p>
            <a:r>
              <a:rPr lang="en-US" sz="5400"/>
              <a:t>Single-Family Residential Programs</a:t>
            </a:r>
            <a:endParaRPr lang="en-US" sz="5400">
              <a:ea typeface="Roboto"/>
              <a:cs typeface="Roboto"/>
            </a:endParaRPr>
          </a:p>
        </p:txBody>
      </p:sp>
    </p:spTree>
    <p:extLst>
      <p:ext uri="{BB962C8B-B14F-4D97-AF65-F5344CB8AC3E}">
        <p14:creationId xmlns:p14="http://schemas.microsoft.com/office/powerpoint/2010/main" val="4282548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EEC4-43C7-13B5-AADD-964A5192331F}"/>
              </a:ext>
            </a:extLst>
          </p:cNvPr>
          <p:cNvSpPr>
            <a:spLocks noGrp="1"/>
          </p:cNvSpPr>
          <p:nvPr>
            <p:ph type="title"/>
          </p:nvPr>
        </p:nvSpPr>
        <p:spPr/>
        <p:txBody>
          <a:bodyPr/>
          <a:lstStyle/>
          <a:p>
            <a:r>
              <a:rPr lang="en-US">
                <a:latin typeface="Roboto Lt"/>
                <a:cs typeface="Arial"/>
              </a:rPr>
              <a:t>Calendar</a:t>
            </a:r>
          </a:p>
        </p:txBody>
      </p:sp>
      <p:graphicFrame>
        <p:nvGraphicFramePr>
          <p:cNvPr id="4" name="Table 4">
            <a:extLst>
              <a:ext uri="{FF2B5EF4-FFF2-40B4-BE49-F238E27FC236}">
                <a16:creationId xmlns:a16="http://schemas.microsoft.com/office/drawing/2014/main" id="{24E00E5E-C540-A79F-017B-37806920B087}"/>
              </a:ext>
            </a:extLst>
          </p:cNvPr>
          <p:cNvGraphicFramePr>
            <a:graphicFrameLocks noGrp="1"/>
          </p:cNvGraphicFramePr>
          <p:nvPr>
            <p:ph sz="quarter" idx="12"/>
            <p:extLst>
              <p:ext uri="{D42A27DB-BD31-4B8C-83A1-F6EECF244321}">
                <p14:modId xmlns:p14="http://schemas.microsoft.com/office/powerpoint/2010/main" val="1198625006"/>
              </p:ext>
            </p:extLst>
          </p:nvPr>
        </p:nvGraphicFramePr>
        <p:xfrm>
          <a:off x="547688" y="2143125"/>
          <a:ext cx="11159998" cy="3441184"/>
        </p:xfrm>
        <a:graphic>
          <a:graphicData uri="http://schemas.openxmlformats.org/drawingml/2006/table">
            <a:tbl>
              <a:tblPr firstRow="1" bandRow="1">
                <a:tableStyleId>{5C22544A-7EE6-4342-B048-85BDC9FD1C3A}</a:tableStyleId>
              </a:tblPr>
              <a:tblGrid>
                <a:gridCol w="1738282">
                  <a:extLst>
                    <a:ext uri="{9D8B030D-6E8A-4147-A177-3AD203B41FA5}">
                      <a16:colId xmlns:a16="http://schemas.microsoft.com/office/drawing/2014/main" val="3859075534"/>
                    </a:ext>
                  </a:extLst>
                </a:gridCol>
                <a:gridCol w="2661439">
                  <a:extLst>
                    <a:ext uri="{9D8B030D-6E8A-4147-A177-3AD203B41FA5}">
                      <a16:colId xmlns:a16="http://schemas.microsoft.com/office/drawing/2014/main" val="3581134545"/>
                    </a:ext>
                  </a:extLst>
                </a:gridCol>
                <a:gridCol w="6760277">
                  <a:extLst>
                    <a:ext uri="{9D8B030D-6E8A-4147-A177-3AD203B41FA5}">
                      <a16:colId xmlns:a16="http://schemas.microsoft.com/office/drawing/2014/main" val="2319193520"/>
                    </a:ext>
                  </a:extLst>
                </a:gridCol>
              </a:tblGrid>
              <a:tr h="860296">
                <a:tc>
                  <a:txBody>
                    <a:bodyPr/>
                    <a:lstStyle/>
                    <a:p>
                      <a:r>
                        <a:rPr lang="en-US">
                          <a:latin typeface="+mj-lt"/>
                        </a:rPr>
                        <a:t>Meeting</a:t>
                      </a:r>
                    </a:p>
                  </a:txBody>
                  <a:tcPr/>
                </a:tc>
                <a:tc>
                  <a:txBody>
                    <a:bodyPr/>
                    <a:lstStyle/>
                    <a:p>
                      <a:r>
                        <a:rPr lang="en-US">
                          <a:latin typeface="+mj-lt"/>
                        </a:rPr>
                        <a:t>Time </a:t>
                      </a:r>
                    </a:p>
                  </a:txBody>
                  <a:tcPr/>
                </a:tc>
                <a:tc>
                  <a:txBody>
                    <a:bodyPr/>
                    <a:lstStyle/>
                    <a:p>
                      <a:r>
                        <a:rPr lang="en-US">
                          <a:latin typeface="+mj-lt"/>
                        </a:rPr>
                        <a:t>Topic</a:t>
                      </a:r>
                    </a:p>
                  </a:txBody>
                  <a:tcPr/>
                </a:tc>
                <a:extLst>
                  <a:ext uri="{0D108BD9-81ED-4DB2-BD59-A6C34878D82A}">
                    <a16:rowId xmlns:a16="http://schemas.microsoft.com/office/drawing/2014/main" val="4007277280"/>
                  </a:ext>
                </a:extLst>
              </a:tr>
              <a:tr h="860296">
                <a:tc>
                  <a:txBody>
                    <a:bodyPr/>
                    <a:lstStyle/>
                    <a:p>
                      <a:r>
                        <a:rPr lang="en-US">
                          <a:solidFill>
                            <a:schemeClr val="accent1">
                              <a:lumMod val="50000"/>
                            </a:schemeClr>
                          </a:solidFill>
                          <a:latin typeface="+mj-lt"/>
                        </a:rPr>
                        <a:t>1</a:t>
                      </a:r>
                    </a:p>
                  </a:txBody>
                  <a:tcPr/>
                </a:tc>
                <a:tc>
                  <a:txBody>
                    <a:bodyPr/>
                    <a:lstStyle/>
                    <a:p>
                      <a:r>
                        <a:rPr lang="en-US">
                          <a:solidFill>
                            <a:schemeClr val="accent1">
                              <a:lumMod val="50000"/>
                            </a:schemeClr>
                          </a:solidFill>
                          <a:latin typeface="+mj-lt"/>
                        </a:rPr>
                        <a:t>October 2023</a:t>
                      </a:r>
                    </a:p>
                  </a:txBody>
                  <a:tcPr/>
                </a:tc>
                <a:tc>
                  <a:txBody>
                    <a:bodyPr/>
                    <a:lstStyle/>
                    <a:p>
                      <a:r>
                        <a:rPr lang="en-US" sz="1800">
                          <a:solidFill>
                            <a:schemeClr val="accent1">
                              <a:lumMod val="50000"/>
                            </a:schemeClr>
                          </a:solidFill>
                          <a:latin typeface="+mj-lt"/>
                        </a:rPr>
                        <a:t>Introductory Meeting/Workshop, overview of the IRA HER and HEAR programs, </a:t>
                      </a:r>
                      <a:r>
                        <a:rPr lang="en-US" sz="1800" b="0" i="0" u="none" strike="noStrike" noProof="0">
                          <a:solidFill>
                            <a:schemeClr val="accent1">
                              <a:lumMod val="50000"/>
                            </a:schemeClr>
                          </a:solidFill>
                          <a:latin typeface="+mj-lt"/>
                        </a:rPr>
                        <a:t>explore program design opportunities</a:t>
                      </a:r>
                      <a:endParaRPr lang="en-US" sz="1800">
                        <a:solidFill>
                          <a:schemeClr val="accent1">
                            <a:lumMod val="50000"/>
                          </a:schemeClr>
                        </a:solidFill>
                        <a:latin typeface="+mj-lt"/>
                      </a:endParaRPr>
                    </a:p>
                  </a:txBody>
                  <a:tcPr/>
                </a:tc>
                <a:extLst>
                  <a:ext uri="{0D108BD9-81ED-4DB2-BD59-A6C34878D82A}">
                    <a16:rowId xmlns:a16="http://schemas.microsoft.com/office/drawing/2014/main" val="1092404016"/>
                  </a:ext>
                </a:extLst>
              </a:tr>
              <a:tr h="860296">
                <a:tc>
                  <a:txBody>
                    <a:bodyPr/>
                    <a:lstStyle/>
                    <a:p>
                      <a:r>
                        <a:rPr lang="en-US">
                          <a:solidFill>
                            <a:schemeClr val="accent1">
                              <a:lumMod val="50000"/>
                            </a:schemeClr>
                          </a:solidFill>
                          <a:latin typeface="+mj-lt"/>
                        </a:rPr>
                        <a:t>3</a:t>
                      </a:r>
                    </a:p>
                  </a:txBody>
                  <a:tcPr/>
                </a:tc>
                <a:tc>
                  <a:txBody>
                    <a:bodyPr/>
                    <a:lstStyle/>
                    <a:p>
                      <a:r>
                        <a:rPr lang="en-US">
                          <a:solidFill>
                            <a:schemeClr val="accent1">
                              <a:lumMod val="50000"/>
                            </a:schemeClr>
                          </a:solidFill>
                          <a:latin typeface="+mj-lt"/>
                        </a:rPr>
                        <a:t>Target Q2 2024</a:t>
                      </a:r>
                    </a:p>
                  </a:txBody>
                  <a:tcPr/>
                </a:tc>
                <a:tc>
                  <a:txBody>
                    <a:bodyPr/>
                    <a:lstStyle/>
                    <a:p>
                      <a:r>
                        <a:rPr lang="en-US">
                          <a:solidFill>
                            <a:schemeClr val="accent1">
                              <a:lumMod val="50000"/>
                            </a:schemeClr>
                          </a:solidFill>
                          <a:latin typeface="+mj-lt"/>
                        </a:rPr>
                        <a:t>After DOE plan approval, the discussion will focus on topics to help inform plan deployment</a:t>
                      </a:r>
                    </a:p>
                  </a:txBody>
                  <a:tcPr/>
                </a:tc>
                <a:extLst>
                  <a:ext uri="{0D108BD9-81ED-4DB2-BD59-A6C34878D82A}">
                    <a16:rowId xmlns:a16="http://schemas.microsoft.com/office/drawing/2014/main" val="1809080674"/>
                  </a:ext>
                </a:extLst>
              </a:tr>
              <a:tr h="860296">
                <a:tc>
                  <a:txBody>
                    <a:bodyPr/>
                    <a:lstStyle/>
                    <a:p>
                      <a:r>
                        <a:rPr lang="en-US">
                          <a:solidFill>
                            <a:schemeClr val="accent1">
                              <a:lumMod val="50000"/>
                            </a:schemeClr>
                          </a:solidFill>
                          <a:latin typeface="+mj-lt"/>
                        </a:rPr>
                        <a:t>4</a:t>
                      </a:r>
                    </a:p>
                  </a:txBody>
                  <a:tcPr/>
                </a:tc>
                <a:tc>
                  <a:txBody>
                    <a:bodyPr/>
                    <a:lstStyle/>
                    <a:p>
                      <a:r>
                        <a:rPr lang="en-US">
                          <a:solidFill>
                            <a:schemeClr val="accent1">
                              <a:lumMod val="50000"/>
                            </a:schemeClr>
                          </a:solidFill>
                          <a:latin typeface="+mj-lt"/>
                        </a:rPr>
                        <a:t>Target Q3 2024</a:t>
                      </a:r>
                    </a:p>
                  </a:txBody>
                  <a:tcPr/>
                </a:tc>
                <a:tc>
                  <a:txBody>
                    <a:bodyPr/>
                    <a:lstStyle/>
                    <a:p>
                      <a:r>
                        <a:rPr lang="en-US">
                          <a:solidFill>
                            <a:schemeClr val="accent1">
                              <a:lumMod val="50000"/>
                            </a:schemeClr>
                          </a:solidFill>
                          <a:latin typeface="+mj-lt"/>
                        </a:rPr>
                        <a:t>After program launch, follow up to check-in on implementation and identify potential adjustments </a:t>
                      </a:r>
                    </a:p>
                  </a:txBody>
                  <a:tcPr/>
                </a:tc>
                <a:extLst>
                  <a:ext uri="{0D108BD9-81ED-4DB2-BD59-A6C34878D82A}">
                    <a16:rowId xmlns:a16="http://schemas.microsoft.com/office/drawing/2014/main" val="1899546163"/>
                  </a:ext>
                </a:extLst>
              </a:tr>
            </a:tbl>
          </a:graphicData>
        </a:graphic>
      </p:graphicFrame>
    </p:spTree>
    <p:extLst>
      <p:ext uri="{BB962C8B-B14F-4D97-AF65-F5344CB8AC3E}">
        <p14:creationId xmlns:p14="http://schemas.microsoft.com/office/powerpoint/2010/main" val="225775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F2EF-9DBA-5745-94D4-98D7083A3323}"/>
              </a:ext>
            </a:extLst>
          </p:cNvPr>
          <p:cNvSpPr>
            <a:spLocks noGrp="1"/>
          </p:cNvSpPr>
          <p:nvPr>
            <p:ph type="title"/>
          </p:nvPr>
        </p:nvSpPr>
        <p:spPr/>
        <p:txBody>
          <a:bodyPr/>
          <a:lstStyle/>
          <a:p>
            <a:r>
              <a:rPr lang="en-US"/>
              <a:t>Factors affecting the Single-Family Programs</a:t>
            </a:r>
          </a:p>
        </p:txBody>
      </p:sp>
      <p:sp>
        <p:nvSpPr>
          <p:cNvPr id="4" name="Rectangle 3">
            <a:extLst>
              <a:ext uri="{FF2B5EF4-FFF2-40B4-BE49-F238E27FC236}">
                <a16:creationId xmlns:a16="http://schemas.microsoft.com/office/drawing/2014/main" id="{D9C89710-9103-CA0F-FC06-45B3AE3E1FB3}"/>
              </a:ext>
            </a:extLst>
          </p:cNvPr>
          <p:cNvSpPr/>
          <p:nvPr/>
        </p:nvSpPr>
        <p:spPr>
          <a:xfrm>
            <a:off x="4398264" y="3915156"/>
            <a:ext cx="2807208" cy="948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Beneficial Electrification</a:t>
            </a:r>
          </a:p>
        </p:txBody>
      </p:sp>
      <p:sp>
        <p:nvSpPr>
          <p:cNvPr id="5" name="Rectangle 4">
            <a:extLst>
              <a:ext uri="{FF2B5EF4-FFF2-40B4-BE49-F238E27FC236}">
                <a16:creationId xmlns:a16="http://schemas.microsoft.com/office/drawing/2014/main" id="{FF1FCC15-6EEC-3A87-8639-146EA36A094B}"/>
              </a:ext>
            </a:extLst>
          </p:cNvPr>
          <p:cNvSpPr/>
          <p:nvPr/>
        </p:nvSpPr>
        <p:spPr>
          <a:xfrm>
            <a:off x="4398264" y="2715768"/>
            <a:ext cx="2807208" cy="978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Energy Usage Reduction</a:t>
            </a:r>
          </a:p>
        </p:txBody>
      </p:sp>
      <p:sp>
        <p:nvSpPr>
          <p:cNvPr id="6" name="Rectangle 5">
            <a:extLst>
              <a:ext uri="{FF2B5EF4-FFF2-40B4-BE49-F238E27FC236}">
                <a16:creationId xmlns:a16="http://schemas.microsoft.com/office/drawing/2014/main" id="{7FB62FAA-6421-F5FD-4F10-A389E52B784F}"/>
              </a:ext>
            </a:extLst>
          </p:cNvPr>
          <p:cNvSpPr/>
          <p:nvPr/>
        </p:nvSpPr>
        <p:spPr>
          <a:xfrm>
            <a:off x="4398264" y="5084873"/>
            <a:ext cx="2807208" cy="104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Energy and Equity</a:t>
            </a:r>
          </a:p>
        </p:txBody>
      </p:sp>
      <p:sp>
        <p:nvSpPr>
          <p:cNvPr id="8" name="Flowchart: Connector 7">
            <a:extLst>
              <a:ext uri="{FF2B5EF4-FFF2-40B4-BE49-F238E27FC236}">
                <a16:creationId xmlns:a16="http://schemas.microsoft.com/office/drawing/2014/main" id="{A9B1FE24-65BD-2E3C-613D-2F720C06E50A}"/>
              </a:ext>
            </a:extLst>
          </p:cNvPr>
          <p:cNvSpPr/>
          <p:nvPr/>
        </p:nvSpPr>
        <p:spPr>
          <a:xfrm>
            <a:off x="147828" y="1873121"/>
            <a:ext cx="1802060" cy="1664089"/>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100">
                <a:latin typeface="+mj-lt"/>
              </a:rPr>
              <a:t>2 Million Climate Friendly Commitment </a:t>
            </a:r>
          </a:p>
        </p:txBody>
      </p:sp>
      <p:sp>
        <p:nvSpPr>
          <p:cNvPr id="10" name="Flowchart: Connector 9">
            <a:extLst>
              <a:ext uri="{FF2B5EF4-FFF2-40B4-BE49-F238E27FC236}">
                <a16:creationId xmlns:a16="http://schemas.microsoft.com/office/drawing/2014/main" id="{299ECD4E-6824-7C0C-C828-7B4479D4BC70}"/>
              </a:ext>
            </a:extLst>
          </p:cNvPr>
          <p:cNvSpPr/>
          <p:nvPr/>
        </p:nvSpPr>
        <p:spPr>
          <a:xfrm>
            <a:off x="147828" y="3662219"/>
            <a:ext cx="1732788" cy="1595581"/>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Climate Act</a:t>
            </a:r>
          </a:p>
        </p:txBody>
      </p:sp>
      <p:sp>
        <p:nvSpPr>
          <p:cNvPr id="11" name="Flowchart: Connector 10">
            <a:extLst>
              <a:ext uri="{FF2B5EF4-FFF2-40B4-BE49-F238E27FC236}">
                <a16:creationId xmlns:a16="http://schemas.microsoft.com/office/drawing/2014/main" id="{5398980D-F280-0E20-0339-4B53386BCCF5}"/>
              </a:ext>
            </a:extLst>
          </p:cNvPr>
          <p:cNvSpPr/>
          <p:nvPr/>
        </p:nvSpPr>
        <p:spPr>
          <a:xfrm>
            <a:off x="1155954" y="5022389"/>
            <a:ext cx="1943100" cy="1517904"/>
          </a:xfrm>
          <a:prstGeom prst="flowChartConnector">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Inflation Reduction Act</a:t>
            </a:r>
          </a:p>
        </p:txBody>
      </p:sp>
      <p:sp>
        <p:nvSpPr>
          <p:cNvPr id="12" name="Arrow: Right 11">
            <a:extLst>
              <a:ext uri="{FF2B5EF4-FFF2-40B4-BE49-F238E27FC236}">
                <a16:creationId xmlns:a16="http://schemas.microsoft.com/office/drawing/2014/main" id="{3E85DCFB-A110-CF77-8A03-13F13F3F72B5}"/>
              </a:ext>
            </a:extLst>
          </p:cNvPr>
          <p:cNvSpPr/>
          <p:nvPr/>
        </p:nvSpPr>
        <p:spPr>
          <a:xfrm>
            <a:off x="2799588" y="3941064"/>
            <a:ext cx="1351788" cy="8046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Flowchart: Connector 12">
            <a:extLst>
              <a:ext uri="{FF2B5EF4-FFF2-40B4-BE49-F238E27FC236}">
                <a16:creationId xmlns:a16="http://schemas.microsoft.com/office/drawing/2014/main" id="{7F437E1F-0213-DFDF-18B3-32B4AAAC3979}"/>
              </a:ext>
            </a:extLst>
          </p:cNvPr>
          <p:cNvSpPr/>
          <p:nvPr/>
        </p:nvSpPr>
        <p:spPr>
          <a:xfrm>
            <a:off x="1790192" y="2883449"/>
            <a:ext cx="1280160" cy="1202436"/>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t>NENY</a:t>
            </a:r>
          </a:p>
        </p:txBody>
      </p:sp>
      <p:sp>
        <p:nvSpPr>
          <p:cNvPr id="14" name="Flowchart: Connector 13">
            <a:extLst>
              <a:ext uri="{FF2B5EF4-FFF2-40B4-BE49-F238E27FC236}">
                <a16:creationId xmlns:a16="http://schemas.microsoft.com/office/drawing/2014/main" id="{DF4FA1D0-E4FF-F766-3329-5DECED8FD84F}"/>
              </a:ext>
            </a:extLst>
          </p:cNvPr>
          <p:cNvSpPr/>
          <p:nvPr/>
        </p:nvSpPr>
        <p:spPr>
          <a:xfrm>
            <a:off x="147828" y="5871375"/>
            <a:ext cx="1037844" cy="916066"/>
          </a:xfrm>
          <a:prstGeom prst="flowChartConnector">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CEF</a:t>
            </a:r>
          </a:p>
        </p:txBody>
      </p:sp>
      <p:sp>
        <p:nvSpPr>
          <p:cNvPr id="15" name="Arrow: Right 14">
            <a:extLst>
              <a:ext uri="{FF2B5EF4-FFF2-40B4-BE49-F238E27FC236}">
                <a16:creationId xmlns:a16="http://schemas.microsoft.com/office/drawing/2014/main" id="{6B6FF84B-00D4-2572-3E29-245B4D49CD54}"/>
              </a:ext>
            </a:extLst>
          </p:cNvPr>
          <p:cNvSpPr/>
          <p:nvPr/>
        </p:nvSpPr>
        <p:spPr>
          <a:xfrm>
            <a:off x="7304532" y="3947160"/>
            <a:ext cx="1351788" cy="80467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A5306587-0CF9-45A0-05CC-FD5296356F9C}"/>
              </a:ext>
            </a:extLst>
          </p:cNvPr>
          <p:cNvSpPr/>
          <p:nvPr/>
        </p:nvSpPr>
        <p:spPr>
          <a:xfrm>
            <a:off x="9306306" y="1889466"/>
            <a:ext cx="2359152" cy="1463041"/>
          </a:xfrm>
          <a:prstGeom prst="flowChartConnector">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Electrification Ready Homes</a:t>
            </a:r>
          </a:p>
        </p:txBody>
      </p:sp>
      <p:sp>
        <p:nvSpPr>
          <p:cNvPr id="17" name="Oval 16">
            <a:extLst>
              <a:ext uri="{FF2B5EF4-FFF2-40B4-BE49-F238E27FC236}">
                <a16:creationId xmlns:a16="http://schemas.microsoft.com/office/drawing/2014/main" id="{0892435D-63CB-A5C2-A3F1-A2CFD67CDCCC}"/>
              </a:ext>
            </a:extLst>
          </p:cNvPr>
          <p:cNvSpPr/>
          <p:nvPr/>
        </p:nvSpPr>
        <p:spPr>
          <a:xfrm>
            <a:off x="8675370" y="3584575"/>
            <a:ext cx="1942076" cy="1532926"/>
          </a:xfrm>
          <a:prstGeom prst="ellipse">
            <a:avLst/>
          </a:prstGeom>
          <a:solidFill>
            <a:schemeClr val="tx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Moving from fossil fuels to heat pumps</a:t>
            </a:r>
          </a:p>
        </p:txBody>
      </p:sp>
      <p:sp>
        <p:nvSpPr>
          <p:cNvPr id="18" name="Flowchart: Connector 17">
            <a:extLst>
              <a:ext uri="{FF2B5EF4-FFF2-40B4-BE49-F238E27FC236}">
                <a16:creationId xmlns:a16="http://schemas.microsoft.com/office/drawing/2014/main" id="{D71C452A-67D7-2841-2E69-441C23B1A318}"/>
              </a:ext>
            </a:extLst>
          </p:cNvPr>
          <p:cNvSpPr/>
          <p:nvPr/>
        </p:nvSpPr>
        <p:spPr>
          <a:xfrm>
            <a:off x="10174986" y="4638342"/>
            <a:ext cx="1943100" cy="1690831"/>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Focus on DAC</a:t>
            </a:r>
          </a:p>
        </p:txBody>
      </p:sp>
      <p:sp>
        <p:nvSpPr>
          <p:cNvPr id="19" name="Flowchart: Connector 18">
            <a:extLst>
              <a:ext uri="{FF2B5EF4-FFF2-40B4-BE49-F238E27FC236}">
                <a16:creationId xmlns:a16="http://schemas.microsoft.com/office/drawing/2014/main" id="{4B11BF65-FE80-FE0D-88FD-7879493FBB5F}"/>
              </a:ext>
            </a:extLst>
          </p:cNvPr>
          <p:cNvSpPr/>
          <p:nvPr/>
        </p:nvSpPr>
        <p:spPr>
          <a:xfrm>
            <a:off x="8504682" y="5270802"/>
            <a:ext cx="1603248" cy="1420368"/>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lIns="91440" tIns="45720" rIns="91440" bIns="45720" rtlCol="0" anchor="ctr"/>
          <a:lstStyle/>
          <a:p>
            <a:pPr algn="ctr"/>
            <a:r>
              <a:rPr lang="en-US">
                <a:solidFill>
                  <a:schemeClr val="tx1"/>
                </a:solidFill>
              </a:rPr>
              <a:t>Multi touch solutions</a:t>
            </a:r>
          </a:p>
        </p:txBody>
      </p:sp>
      <p:sp>
        <p:nvSpPr>
          <p:cNvPr id="20" name="Flowchart: Connector 19">
            <a:extLst>
              <a:ext uri="{FF2B5EF4-FFF2-40B4-BE49-F238E27FC236}">
                <a16:creationId xmlns:a16="http://schemas.microsoft.com/office/drawing/2014/main" id="{B18D467A-75CD-5F15-D20C-924B49B8DF80}"/>
              </a:ext>
            </a:extLst>
          </p:cNvPr>
          <p:cNvSpPr/>
          <p:nvPr/>
        </p:nvSpPr>
        <p:spPr>
          <a:xfrm>
            <a:off x="7825740" y="2044826"/>
            <a:ext cx="1737360" cy="1498807"/>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US">
                <a:solidFill>
                  <a:schemeClr val="tx1"/>
                </a:solidFill>
              </a:rPr>
              <a:t>Growing contractor network</a:t>
            </a:r>
          </a:p>
        </p:txBody>
      </p:sp>
      <p:sp>
        <p:nvSpPr>
          <p:cNvPr id="3" name="Flowchart: Connector 2">
            <a:extLst>
              <a:ext uri="{FF2B5EF4-FFF2-40B4-BE49-F238E27FC236}">
                <a16:creationId xmlns:a16="http://schemas.microsoft.com/office/drawing/2014/main" id="{3FDEEFA8-075A-1C1D-9432-17B47A8C4B80}"/>
              </a:ext>
            </a:extLst>
          </p:cNvPr>
          <p:cNvSpPr/>
          <p:nvPr/>
        </p:nvSpPr>
        <p:spPr>
          <a:xfrm>
            <a:off x="10301732" y="3147870"/>
            <a:ext cx="1737360" cy="1463789"/>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t>Braided Incentives</a:t>
            </a:r>
          </a:p>
        </p:txBody>
      </p:sp>
    </p:spTree>
    <p:extLst>
      <p:ext uri="{BB962C8B-B14F-4D97-AF65-F5344CB8AC3E}">
        <p14:creationId xmlns:p14="http://schemas.microsoft.com/office/powerpoint/2010/main" val="389282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1169-3819-20C9-BE82-EF9AD7FD7D24}"/>
              </a:ext>
            </a:extLst>
          </p:cNvPr>
          <p:cNvSpPr>
            <a:spLocks noGrp="1"/>
          </p:cNvSpPr>
          <p:nvPr>
            <p:ph type="title"/>
          </p:nvPr>
        </p:nvSpPr>
        <p:spPr/>
        <p:txBody>
          <a:bodyPr/>
          <a:lstStyle/>
          <a:p>
            <a:r>
              <a:rPr lang="en-US" err="1"/>
              <a:t>EmPower</a:t>
            </a:r>
            <a:r>
              <a:rPr lang="en-US"/>
              <a:t>+</a:t>
            </a:r>
          </a:p>
        </p:txBody>
      </p:sp>
      <p:sp>
        <p:nvSpPr>
          <p:cNvPr id="3" name="Content Placeholder 2">
            <a:extLst>
              <a:ext uri="{FF2B5EF4-FFF2-40B4-BE49-F238E27FC236}">
                <a16:creationId xmlns:a16="http://schemas.microsoft.com/office/drawing/2014/main" id="{185C17A3-20D3-C7E6-2E9A-0691775B3724}"/>
              </a:ext>
            </a:extLst>
          </p:cNvPr>
          <p:cNvSpPr>
            <a:spLocks noGrp="1"/>
          </p:cNvSpPr>
          <p:nvPr>
            <p:ph idx="1"/>
          </p:nvPr>
        </p:nvSpPr>
        <p:spPr/>
        <p:txBody>
          <a:bodyPr/>
          <a:lstStyle/>
          <a:p>
            <a:pPr marL="457200" marR="0" fontAlgn="base">
              <a:spcBef>
                <a:spcPts val="0"/>
              </a:spcBef>
              <a:spcAft>
                <a:spcPts val="0"/>
              </a:spcAft>
            </a:pPr>
            <a:r>
              <a:rPr lang="en-US" sz="2000" b="0">
                <a:solidFill>
                  <a:schemeClr val="accent1">
                    <a:lumMod val="50000"/>
                  </a:schemeClr>
                </a:solidFill>
                <a:latin typeface="+mj-lt"/>
              </a:rPr>
              <a:t>Launched in July 2023, EmPower+ provides low- and moderate-income households throughout New York State no-cost home energy assessments and incentives to offset the cost of energy efficiency upgrades with the emphasis on making homes heat-pump ready. “Heat pump ready” homes have sufficient insulation levels to minimize the cost impact of the home’s the transition to electricity. </a:t>
            </a:r>
          </a:p>
          <a:p>
            <a:pPr marL="457200" marR="0" fontAlgn="base">
              <a:spcBef>
                <a:spcPts val="0"/>
              </a:spcBef>
              <a:spcAft>
                <a:spcPts val="0"/>
              </a:spcAft>
            </a:pPr>
            <a:r>
              <a:rPr lang="en-US" sz="2000" b="0">
                <a:solidFill>
                  <a:schemeClr val="accent1">
                    <a:lumMod val="50000"/>
                  </a:schemeClr>
                </a:solidFill>
                <a:latin typeface="+mj-lt"/>
              </a:rPr>
              <a:t> </a:t>
            </a:r>
          </a:p>
          <a:p>
            <a:pPr marL="457200" marR="0" fontAlgn="base">
              <a:spcBef>
                <a:spcPts val="0"/>
              </a:spcBef>
              <a:spcAft>
                <a:spcPts val="0"/>
              </a:spcAft>
            </a:pPr>
            <a:r>
              <a:rPr lang="en-US" sz="2000" b="0">
                <a:solidFill>
                  <a:schemeClr val="accent1">
                    <a:lumMod val="50000"/>
                  </a:schemeClr>
                </a:solidFill>
                <a:latin typeface="+mj-lt"/>
              </a:rPr>
              <a:t>EmPower+ serves moderate-income families who historically participated in Assisted Home Performance with ENERGY STAR and low-income households, who historically participated in EmPower New York.  </a:t>
            </a:r>
          </a:p>
          <a:p>
            <a:pPr marL="457200" marR="0" fontAlgn="base">
              <a:spcBef>
                <a:spcPts val="0"/>
              </a:spcBef>
              <a:spcAft>
                <a:spcPts val="0"/>
              </a:spcAft>
            </a:pPr>
            <a:endParaRPr lang="en-US" sz="2000" b="0">
              <a:solidFill>
                <a:schemeClr val="accent1">
                  <a:lumMod val="50000"/>
                </a:schemeClr>
              </a:solidFill>
              <a:latin typeface="+mj-lt"/>
            </a:endParaRPr>
          </a:p>
          <a:p>
            <a:pPr marL="457200" marR="0" fontAlgn="base">
              <a:spcBef>
                <a:spcPts val="0"/>
              </a:spcBef>
              <a:spcAft>
                <a:spcPts val="0"/>
              </a:spcAft>
            </a:pPr>
            <a:r>
              <a:rPr lang="en-US" sz="2000" b="0">
                <a:solidFill>
                  <a:schemeClr val="accent1">
                    <a:lumMod val="50000"/>
                  </a:schemeClr>
                </a:solidFill>
                <a:latin typeface="+mj-lt"/>
              </a:rPr>
              <a:t>The programs began in 2001 and 2004, respectively, and collectively serves an average of 18,000 households annually through a network of around 200 Participating Contractors. </a:t>
            </a:r>
            <a:r>
              <a:rPr lang="en-US" sz="2000" b="0">
                <a:solidFill>
                  <a:srgbClr val="63666A"/>
                </a:solidFill>
                <a:latin typeface="+mj-lt"/>
              </a:rPr>
              <a:t> </a:t>
            </a:r>
          </a:p>
          <a:p>
            <a:endParaRPr lang="en-US"/>
          </a:p>
        </p:txBody>
      </p:sp>
    </p:spTree>
    <p:extLst>
      <p:ext uri="{BB962C8B-B14F-4D97-AF65-F5344CB8AC3E}">
        <p14:creationId xmlns:p14="http://schemas.microsoft.com/office/powerpoint/2010/main" val="243215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E604-D665-39A8-11C9-D8CE4D5CB7D2}"/>
              </a:ext>
            </a:extLst>
          </p:cNvPr>
          <p:cNvSpPr>
            <a:spLocks noGrp="1"/>
          </p:cNvSpPr>
          <p:nvPr>
            <p:ph type="title"/>
          </p:nvPr>
        </p:nvSpPr>
        <p:spPr/>
        <p:txBody>
          <a:bodyPr/>
          <a:lstStyle/>
          <a:p>
            <a:r>
              <a:rPr lang="en-US"/>
              <a:t>Looking Forward</a:t>
            </a:r>
          </a:p>
        </p:txBody>
      </p:sp>
      <p:sp>
        <p:nvSpPr>
          <p:cNvPr id="3" name="Content Placeholder 2">
            <a:extLst>
              <a:ext uri="{FF2B5EF4-FFF2-40B4-BE49-F238E27FC236}">
                <a16:creationId xmlns:a16="http://schemas.microsoft.com/office/drawing/2014/main" id="{6F7F1456-18C2-35AC-5D64-E9138BACF58C}"/>
              </a:ext>
            </a:extLst>
          </p:cNvPr>
          <p:cNvSpPr>
            <a:spLocks noGrp="1"/>
          </p:cNvSpPr>
          <p:nvPr>
            <p:ph idx="1"/>
          </p:nvPr>
        </p:nvSpPr>
        <p:spPr>
          <a:xfrm>
            <a:off x="542636" y="1875997"/>
            <a:ext cx="11102407" cy="4688418"/>
          </a:xfrm>
        </p:spPr>
        <p:txBody>
          <a:bodyPr/>
          <a:lstStyle/>
          <a:p>
            <a:pPr marL="342900" marR="0" lvl="0" indent="-342900" fontAlgn="base">
              <a:spcBef>
                <a:spcPts val="0"/>
              </a:spcBef>
              <a:spcAft>
                <a:spcPts val="0"/>
              </a:spcAft>
              <a:buSzPts val="1000"/>
              <a:buFont typeface="Symbol" panose="05050102010706020507" pitchFamily="18" charset="2"/>
              <a:buChar char=""/>
              <a:tabLst>
                <a:tab pos="800100" algn="l"/>
              </a:tabLst>
            </a:pPr>
            <a:r>
              <a:rPr lang="en-US" sz="2800" b="0">
                <a:solidFill>
                  <a:schemeClr val="accent1">
                    <a:lumMod val="50000"/>
                  </a:schemeClr>
                </a:solidFill>
                <a:latin typeface="+mj-lt"/>
              </a:rPr>
              <a:t>Increase program participation across all customer segments, integration of additional funding opportunities including new state initiative and federal dollars through the Inflation Reduction Act. </a:t>
            </a:r>
          </a:p>
          <a:p>
            <a:pPr marL="342900" marR="0" lvl="0" indent="-342900" fontAlgn="base">
              <a:spcBef>
                <a:spcPts val="0"/>
              </a:spcBef>
              <a:spcAft>
                <a:spcPts val="0"/>
              </a:spcAft>
              <a:buSzPts val="1000"/>
              <a:buFont typeface="Symbol" panose="05050102010706020507" pitchFamily="18" charset="2"/>
              <a:buChar char=""/>
              <a:tabLst>
                <a:tab pos="800100" algn="l"/>
              </a:tabLst>
            </a:pPr>
            <a:endParaRPr lang="en-US" sz="2800" b="0">
              <a:solidFill>
                <a:schemeClr val="accent1">
                  <a:lumMod val="50000"/>
                </a:schemeClr>
              </a:solidFill>
              <a:latin typeface="+mj-lt"/>
            </a:endParaRPr>
          </a:p>
          <a:p>
            <a:pPr marL="342900" marR="0" lvl="0" indent="-342900" fontAlgn="base">
              <a:spcBef>
                <a:spcPts val="0"/>
              </a:spcBef>
              <a:spcAft>
                <a:spcPts val="0"/>
              </a:spcAft>
              <a:buSzPts val="1000"/>
              <a:buFont typeface="Symbol" panose="05050102010706020507" pitchFamily="18" charset="2"/>
              <a:buChar char=""/>
              <a:tabLst>
                <a:tab pos="800100" algn="l"/>
              </a:tabLst>
            </a:pPr>
            <a:r>
              <a:rPr lang="en-US" sz="2800" b="0">
                <a:solidFill>
                  <a:schemeClr val="accent1">
                    <a:lumMod val="50000"/>
                  </a:schemeClr>
                </a:solidFill>
                <a:latin typeface="+mj-lt"/>
              </a:rPr>
              <a:t>Growing market and contractor capacity to scale the rate of residential energy efficiency upgrades and heat pump installations. </a:t>
            </a:r>
          </a:p>
          <a:p>
            <a:pPr marL="342900" marR="0" lvl="0" indent="-342900" fontAlgn="base">
              <a:spcBef>
                <a:spcPts val="0"/>
              </a:spcBef>
              <a:spcAft>
                <a:spcPts val="0"/>
              </a:spcAft>
              <a:buSzPts val="1000"/>
              <a:buFont typeface="Symbol" panose="05050102010706020507" pitchFamily="18" charset="2"/>
              <a:buChar char=""/>
              <a:tabLst>
                <a:tab pos="800100" algn="l"/>
              </a:tabLst>
            </a:pPr>
            <a:endParaRPr lang="en-US" sz="2800" b="0">
              <a:solidFill>
                <a:schemeClr val="accent1">
                  <a:lumMod val="50000"/>
                </a:schemeClr>
              </a:solidFill>
              <a:latin typeface="+mj-lt"/>
            </a:endParaRPr>
          </a:p>
          <a:p>
            <a:pPr marL="342900" lvl="0" indent="-342900" fontAlgn="base">
              <a:spcBef>
                <a:spcPts val="0"/>
              </a:spcBef>
              <a:buSzPts val="1000"/>
              <a:buFont typeface="Symbol" panose="05050102010706020507" pitchFamily="18" charset="2"/>
              <a:buChar char=""/>
              <a:tabLst>
                <a:tab pos="800100" algn="l"/>
              </a:tabLst>
            </a:pPr>
            <a:r>
              <a:rPr lang="en-US" sz="2800" b="0">
                <a:solidFill>
                  <a:schemeClr val="accent1">
                    <a:lumMod val="50000"/>
                  </a:schemeClr>
                </a:solidFill>
                <a:latin typeface="+mj-lt"/>
              </a:rPr>
              <a:t>Enhancements to systems and processes to provide improved customer interactions/experience, deliver project approval automation, make things easier for our Program Partners. </a:t>
            </a:r>
          </a:p>
          <a:p>
            <a:endParaRPr lang="en-US"/>
          </a:p>
        </p:txBody>
      </p:sp>
    </p:spTree>
    <p:extLst>
      <p:ext uri="{BB962C8B-B14F-4D97-AF65-F5344CB8AC3E}">
        <p14:creationId xmlns:p14="http://schemas.microsoft.com/office/powerpoint/2010/main" val="1709215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C7E386-FB34-4C10-A48E-CCCC2BBE48B0}"/>
              </a:ext>
            </a:extLst>
          </p:cNvPr>
          <p:cNvSpPr>
            <a:spLocks noGrp="1"/>
          </p:cNvSpPr>
          <p:nvPr>
            <p:ph type="sldNum" sz="quarter" idx="4"/>
          </p:nvPr>
        </p:nvSpPr>
        <p:spPr/>
        <p:txBody>
          <a:bodyPr/>
          <a:lstStyle/>
          <a:p>
            <a:fld id="{058CC6BB-C3D2-4223-AD7D-B48D1BB4495E}" type="slidenum">
              <a:rPr lang="en-US" smtClean="0"/>
              <a:pPr/>
              <a:t>15</a:t>
            </a:fld>
            <a:endParaRPr lang="en-US"/>
          </a:p>
        </p:txBody>
      </p:sp>
      <p:sp>
        <p:nvSpPr>
          <p:cNvPr id="4" name="Title 3">
            <a:extLst>
              <a:ext uri="{FF2B5EF4-FFF2-40B4-BE49-F238E27FC236}">
                <a16:creationId xmlns:a16="http://schemas.microsoft.com/office/drawing/2014/main" id="{AEDBD55B-654F-46E3-A84C-13CF3C78C0A0}"/>
              </a:ext>
            </a:extLst>
          </p:cNvPr>
          <p:cNvSpPr>
            <a:spLocks noGrp="1"/>
          </p:cNvSpPr>
          <p:nvPr>
            <p:ph type="title"/>
          </p:nvPr>
        </p:nvSpPr>
        <p:spPr/>
        <p:txBody>
          <a:bodyPr/>
          <a:lstStyle/>
          <a:p>
            <a:r>
              <a:rPr lang="en-US"/>
              <a:t>Current Empower+ Overview</a:t>
            </a:r>
          </a:p>
        </p:txBody>
      </p:sp>
      <p:sp>
        <p:nvSpPr>
          <p:cNvPr id="7" name="Content Placeholder 2">
            <a:extLst>
              <a:ext uri="{FF2B5EF4-FFF2-40B4-BE49-F238E27FC236}">
                <a16:creationId xmlns:a16="http://schemas.microsoft.com/office/drawing/2014/main" id="{5EE0E5E0-53C5-35EC-93A2-091ECA83A90E}"/>
              </a:ext>
            </a:extLst>
          </p:cNvPr>
          <p:cNvSpPr txBox="1">
            <a:spLocks/>
          </p:cNvSpPr>
          <p:nvPr/>
        </p:nvSpPr>
        <p:spPr>
          <a:xfrm>
            <a:off x="546957" y="1875997"/>
            <a:ext cx="10972800" cy="4762730"/>
          </a:xfrm>
          <a:prstGeom prst="rect">
            <a:avLst/>
          </a:prstGeom>
        </p:spPr>
        <p:txBody>
          <a:bodyPr vert="horz" lIns="91440" tIns="45720" rIns="91440" bIns="45720" rtlCol="0" anchor="t">
            <a:noAutofit/>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a:solidFill>
                  <a:schemeClr val="accent1">
                    <a:lumMod val="50000"/>
                  </a:schemeClr>
                </a:solidFill>
                <a:latin typeface="+mj-lt"/>
                <a:cs typeface="Arial"/>
              </a:rPr>
              <a:t>Provides home energy assessment and improvements such as:</a:t>
            </a:r>
          </a:p>
          <a:p>
            <a:pPr marL="1066800" lvl="1" indent="-457200"/>
            <a:r>
              <a:rPr lang="en-US" sz="2800">
                <a:solidFill>
                  <a:schemeClr val="accent1">
                    <a:lumMod val="50000"/>
                  </a:schemeClr>
                </a:solidFill>
                <a:latin typeface="+mj-lt"/>
                <a:cs typeface="Arial"/>
              </a:rPr>
              <a:t>No cost Direct Install measures, such as energy efficient lighting</a:t>
            </a:r>
          </a:p>
          <a:p>
            <a:pPr marL="1066800" lvl="1" indent="-457200"/>
            <a:r>
              <a:rPr lang="en-US" sz="2800">
                <a:solidFill>
                  <a:schemeClr val="accent1">
                    <a:lumMod val="50000"/>
                  </a:schemeClr>
                </a:solidFill>
                <a:latin typeface="+mj-lt"/>
                <a:cs typeface="Arial"/>
              </a:rPr>
              <a:t>Insulation and Air sealing</a:t>
            </a:r>
          </a:p>
          <a:p>
            <a:pPr marL="1066800" lvl="1" indent="-457200"/>
            <a:r>
              <a:rPr lang="en-US" sz="2800">
                <a:solidFill>
                  <a:schemeClr val="accent1">
                    <a:lumMod val="50000"/>
                  </a:schemeClr>
                </a:solidFill>
                <a:latin typeface="+mj-lt"/>
                <a:cs typeface="Arial"/>
              </a:rPr>
              <a:t>Setback thermostats</a:t>
            </a:r>
          </a:p>
          <a:p>
            <a:pPr marL="1066800" lvl="1" indent="-457200"/>
            <a:r>
              <a:rPr lang="en-US" sz="2800">
                <a:solidFill>
                  <a:schemeClr val="accent1">
                    <a:lumMod val="50000"/>
                  </a:schemeClr>
                </a:solidFill>
                <a:latin typeface="+mj-lt"/>
                <a:cs typeface="Arial"/>
              </a:rPr>
              <a:t>Replacement of old, inefficient refrigerators and freezers</a:t>
            </a:r>
          </a:p>
          <a:p>
            <a:pPr marL="1066800" lvl="1" indent="-457200"/>
            <a:r>
              <a:rPr lang="en-US" sz="2800">
                <a:solidFill>
                  <a:schemeClr val="accent1">
                    <a:lumMod val="50000"/>
                  </a:schemeClr>
                </a:solidFill>
                <a:latin typeface="+mj-lt"/>
                <a:cs typeface="Arial"/>
              </a:rPr>
              <a:t>Heating and Hot Water repair/replacements</a:t>
            </a:r>
          </a:p>
          <a:p>
            <a:pPr marL="0" indent="0">
              <a:buNone/>
            </a:pPr>
            <a:r>
              <a:rPr lang="en-US" sz="2800">
                <a:solidFill>
                  <a:schemeClr val="accent1">
                    <a:lumMod val="50000"/>
                  </a:schemeClr>
                </a:solidFill>
                <a:latin typeface="+mj-lt"/>
                <a:cs typeface="Arial"/>
              </a:rPr>
              <a:t>Project eligible for Quality Assurance Inspection for up to 1 year following completion of work.</a:t>
            </a:r>
          </a:p>
          <a:p>
            <a:pPr marL="608965" lvl="1" indent="0">
              <a:buFont typeface="Arial" panose="020B0604020202020204" pitchFamily="34" charset="0"/>
              <a:buNone/>
            </a:pPr>
            <a:endParaRPr lang="en-US" sz="2667"/>
          </a:p>
          <a:p>
            <a:pPr marL="989965" lvl="1" indent="-380365"/>
            <a:endParaRPr lang="en-US" sz="2667"/>
          </a:p>
          <a:p>
            <a:pPr marL="0" indent="0">
              <a:buFont typeface="Arial" panose="020B0604020202020204" pitchFamily="34" charset="0"/>
              <a:buNone/>
            </a:pPr>
            <a:endParaRPr lang="en-US"/>
          </a:p>
        </p:txBody>
      </p:sp>
    </p:spTree>
    <p:extLst>
      <p:ext uri="{BB962C8B-B14F-4D97-AF65-F5344CB8AC3E}">
        <p14:creationId xmlns:p14="http://schemas.microsoft.com/office/powerpoint/2010/main" val="1774907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C7E386-FB34-4C10-A48E-CCCC2BBE48B0}"/>
              </a:ext>
            </a:extLst>
          </p:cNvPr>
          <p:cNvSpPr>
            <a:spLocks noGrp="1"/>
          </p:cNvSpPr>
          <p:nvPr>
            <p:ph type="sldNum" sz="quarter" idx="4"/>
          </p:nvPr>
        </p:nvSpPr>
        <p:spPr/>
        <p:txBody>
          <a:bodyPr/>
          <a:lstStyle/>
          <a:p>
            <a:fld id="{058CC6BB-C3D2-4223-AD7D-B48D1BB4495E}" type="slidenum">
              <a:rPr lang="en-US" smtClean="0"/>
              <a:pPr/>
              <a:t>16</a:t>
            </a:fld>
            <a:endParaRPr lang="en-US"/>
          </a:p>
        </p:txBody>
      </p:sp>
      <p:sp>
        <p:nvSpPr>
          <p:cNvPr id="4" name="Title 3">
            <a:extLst>
              <a:ext uri="{FF2B5EF4-FFF2-40B4-BE49-F238E27FC236}">
                <a16:creationId xmlns:a16="http://schemas.microsoft.com/office/drawing/2014/main" id="{AEDBD55B-654F-46E3-A84C-13CF3C78C0A0}"/>
              </a:ext>
            </a:extLst>
          </p:cNvPr>
          <p:cNvSpPr>
            <a:spLocks noGrp="1"/>
          </p:cNvSpPr>
          <p:nvPr>
            <p:ph type="title"/>
          </p:nvPr>
        </p:nvSpPr>
        <p:spPr/>
        <p:txBody>
          <a:bodyPr/>
          <a:lstStyle/>
          <a:p>
            <a:r>
              <a:rPr lang="en-US"/>
              <a:t>Current Empower+ Customer Eligibility</a:t>
            </a:r>
          </a:p>
        </p:txBody>
      </p:sp>
      <p:sp>
        <p:nvSpPr>
          <p:cNvPr id="5" name="Content Placeholder 2">
            <a:extLst>
              <a:ext uri="{FF2B5EF4-FFF2-40B4-BE49-F238E27FC236}">
                <a16:creationId xmlns:a16="http://schemas.microsoft.com/office/drawing/2014/main" id="{1563E05E-3A54-4A3C-27AD-A64381E6259C}"/>
              </a:ext>
            </a:extLst>
          </p:cNvPr>
          <p:cNvSpPr>
            <a:spLocks noGrp="1"/>
          </p:cNvSpPr>
          <p:nvPr>
            <p:ph idx="1"/>
          </p:nvPr>
        </p:nvSpPr>
        <p:spPr>
          <a:xfrm>
            <a:off x="609600" y="1875997"/>
            <a:ext cx="10972800" cy="4220633"/>
          </a:xfrm>
        </p:spPr>
        <p:txBody>
          <a:bodyPr vert="horz" lIns="91440" tIns="45720" rIns="91440" bIns="45720" rtlCol="0" anchor="t">
            <a:noAutofit/>
          </a:bodyPr>
          <a:lstStyle/>
          <a:p>
            <a:pPr marL="0" indent="0">
              <a:buNone/>
            </a:pPr>
            <a:r>
              <a:rPr lang="en-US" sz="3200" b="0">
                <a:solidFill>
                  <a:schemeClr val="accent1">
                    <a:lumMod val="50000"/>
                  </a:schemeClr>
                </a:solidFill>
                <a:latin typeface="+mj-lt"/>
                <a:cs typeface="Arial"/>
              </a:rPr>
              <a:t>Owners/renters of 1-4 family existing homes</a:t>
            </a:r>
          </a:p>
          <a:p>
            <a:pPr marL="0" indent="0">
              <a:buNone/>
            </a:pPr>
            <a:r>
              <a:rPr lang="en-US" sz="3200" b="0">
                <a:solidFill>
                  <a:schemeClr val="accent1">
                    <a:lumMod val="50000"/>
                  </a:schemeClr>
                </a:solidFill>
                <a:latin typeface="+mj-lt"/>
                <a:cs typeface="Arial"/>
              </a:rPr>
              <a:t>Low-Income: Households earning less than 60% State Median Income</a:t>
            </a:r>
          </a:p>
          <a:p>
            <a:pPr marL="0" indent="0">
              <a:buNone/>
            </a:pPr>
            <a:r>
              <a:rPr lang="en-US" sz="3200" b="0">
                <a:solidFill>
                  <a:schemeClr val="accent1">
                    <a:lumMod val="50000"/>
                  </a:schemeClr>
                </a:solidFill>
                <a:latin typeface="+mj-lt"/>
                <a:cs typeface="Arial"/>
              </a:rPr>
              <a:t>Moderate Income: Households earning between 60% and 80% Area Median Income</a:t>
            </a:r>
          </a:p>
          <a:p>
            <a:pPr marL="0" indent="0">
              <a:buNone/>
            </a:pPr>
            <a:endParaRPr lang="en-US" sz="3200">
              <a:latin typeface="Calibri"/>
              <a:cs typeface="Arial"/>
            </a:endParaRPr>
          </a:p>
        </p:txBody>
      </p:sp>
    </p:spTree>
    <p:extLst>
      <p:ext uri="{BB962C8B-B14F-4D97-AF65-F5344CB8AC3E}">
        <p14:creationId xmlns:p14="http://schemas.microsoft.com/office/powerpoint/2010/main" val="3661134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85BE27-4CD3-448B-2BE2-BC70C8CB6AD2}"/>
              </a:ext>
            </a:extLst>
          </p:cNvPr>
          <p:cNvSpPr>
            <a:spLocks noGrp="1"/>
          </p:cNvSpPr>
          <p:nvPr>
            <p:ph idx="1"/>
          </p:nvPr>
        </p:nvSpPr>
        <p:spPr/>
        <p:txBody>
          <a:bodyPr/>
          <a:lstStyle/>
          <a:p>
            <a:pPr algn="l" rtl="0" fontAlgn="base">
              <a:buFont typeface="Arial" panose="020B0604020202020204" pitchFamily="34" charset="0"/>
              <a:buChar char="•"/>
            </a:pPr>
            <a:r>
              <a:rPr lang="en-US" sz="2400" b="0" i="0" u="none" strike="noStrike">
                <a:solidFill>
                  <a:schemeClr val="accent1">
                    <a:lumMod val="50000"/>
                  </a:schemeClr>
                </a:solidFill>
                <a:effectLst/>
                <a:latin typeface="+mj-lt"/>
              </a:rPr>
              <a:t>Provides no-cost home energy assessments </a:t>
            </a:r>
            <a:r>
              <a:rPr lang="en-US" sz="2400" b="0" i="0">
                <a:solidFill>
                  <a:schemeClr val="accent1">
                    <a:lumMod val="50000"/>
                  </a:schemeClr>
                </a:solidFill>
                <a:effectLst/>
                <a:latin typeface="+mj-lt"/>
              </a:rPr>
              <a:t>​</a:t>
            </a:r>
          </a:p>
          <a:p>
            <a:pPr algn="l" rtl="0" fontAlgn="base">
              <a:buFont typeface="Arial" panose="020B0604020202020204" pitchFamily="34" charset="0"/>
              <a:buChar char="•"/>
            </a:pPr>
            <a:r>
              <a:rPr lang="en-US" sz="2400" b="0" i="0" u="none" strike="noStrike">
                <a:solidFill>
                  <a:schemeClr val="accent1">
                    <a:lumMod val="50000"/>
                  </a:schemeClr>
                </a:solidFill>
                <a:effectLst/>
                <a:latin typeface="+mj-lt"/>
              </a:rPr>
              <a:t>No income eligibility requirement</a:t>
            </a:r>
            <a:r>
              <a:rPr lang="en-US" sz="2400" b="0" i="0">
                <a:solidFill>
                  <a:schemeClr val="accent1">
                    <a:lumMod val="50000"/>
                  </a:schemeClr>
                </a:solidFill>
                <a:effectLst/>
                <a:latin typeface="+mj-lt"/>
              </a:rPr>
              <a:t>​</a:t>
            </a:r>
          </a:p>
          <a:p>
            <a:pPr algn="l" rtl="0" fontAlgn="base">
              <a:buFont typeface="Arial" panose="020B0604020202020204" pitchFamily="34" charset="0"/>
              <a:buChar char="•"/>
            </a:pPr>
            <a:r>
              <a:rPr lang="en-US" sz="2400" b="0" i="0" u="none" strike="noStrike">
                <a:solidFill>
                  <a:schemeClr val="accent1">
                    <a:lumMod val="50000"/>
                  </a:schemeClr>
                </a:solidFill>
                <a:effectLst/>
                <a:latin typeface="+mj-lt"/>
              </a:rPr>
              <a:t> Top to bottom look of the home to identify areas of opportunity</a:t>
            </a:r>
            <a:r>
              <a:rPr lang="en-US" sz="2400" b="0" i="0">
                <a:solidFill>
                  <a:schemeClr val="accent1">
                    <a:lumMod val="50000"/>
                  </a:schemeClr>
                </a:solidFill>
                <a:effectLst/>
                <a:latin typeface="+mj-lt"/>
              </a:rPr>
              <a:t>​</a:t>
            </a:r>
          </a:p>
          <a:p>
            <a:pPr lvl="1" fontAlgn="base">
              <a:buFont typeface="Arial" panose="020B0604020202020204" pitchFamily="34" charset="0"/>
              <a:buChar char="•"/>
            </a:pPr>
            <a:r>
              <a:rPr lang="en-US" sz="2400" b="0" i="0" u="none" strike="noStrike">
                <a:solidFill>
                  <a:schemeClr val="accent1">
                    <a:lumMod val="50000"/>
                  </a:schemeClr>
                </a:solidFill>
                <a:effectLst/>
                <a:latin typeface="+mj-lt"/>
              </a:rPr>
              <a:t>Identify drafts and their sources</a:t>
            </a:r>
            <a:r>
              <a:rPr lang="en-US" sz="2400" b="0" i="0">
                <a:solidFill>
                  <a:schemeClr val="accent1">
                    <a:lumMod val="50000"/>
                  </a:schemeClr>
                </a:solidFill>
                <a:effectLst/>
                <a:latin typeface="+mj-lt"/>
              </a:rPr>
              <a:t>​</a:t>
            </a:r>
          </a:p>
          <a:p>
            <a:pPr lvl="1" fontAlgn="base">
              <a:buFont typeface="Arial" panose="020B0604020202020204" pitchFamily="34" charset="0"/>
              <a:buChar char="•"/>
            </a:pPr>
            <a:r>
              <a:rPr lang="en-US" sz="2400" b="0" i="0" u="none" strike="noStrike">
                <a:solidFill>
                  <a:schemeClr val="accent1">
                    <a:lumMod val="50000"/>
                  </a:schemeClr>
                </a:solidFill>
                <a:effectLst/>
                <a:latin typeface="+mj-lt"/>
              </a:rPr>
              <a:t>Look at areas of the home with inconsistent temperatures </a:t>
            </a:r>
            <a:r>
              <a:rPr lang="en-US" sz="2400" b="0" i="0">
                <a:solidFill>
                  <a:schemeClr val="accent1">
                    <a:lumMod val="50000"/>
                  </a:schemeClr>
                </a:solidFill>
                <a:effectLst/>
                <a:latin typeface="+mj-lt"/>
              </a:rPr>
              <a:t>​</a:t>
            </a:r>
          </a:p>
          <a:p>
            <a:pPr lvl="1" fontAlgn="base">
              <a:buFont typeface="Arial" panose="020B0604020202020204" pitchFamily="34" charset="0"/>
              <a:buChar char="•"/>
            </a:pPr>
            <a:r>
              <a:rPr lang="en-US" sz="2400" b="0" i="0" u="none" strike="noStrike">
                <a:solidFill>
                  <a:schemeClr val="accent1">
                    <a:lumMod val="50000"/>
                  </a:schemeClr>
                </a:solidFill>
                <a:effectLst/>
                <a:latin typeface="+mj-lt"/>
              </a:rPr>
              <a:t>Heating and cooling system evaluation</a:t>
            </a:r>
            <a:r>
              <a:rPr lang="en-US" sz="2400" b="0" i="0">
                <a:solidFill>
                  <a:schemeClr val="accent1">
                    <a:lumMod val="50000"/>
                  </a:schemeClr>
                </a:solidFill>
                <a:effectLst/>
                <a:latin typeface="+mj-lt"/>
              </a:rPr>
              <a:t>​</a:t>
            </a:r>
          </a:p>
          <a:p>
            <a:pPr lvl="1" fontAlgn="base">
              <a:buFont typeface="Arial" panose="020B0604020202020204" pitchFamily="34" charset="0"/>
              <a:buChar char="•"/>
            </a:pPr>
            <a:r>
              <a:rPr lang="en-US" sz="2400" b="0" i="0" u="none" strike="noStrike">
                <a:solidFill>
                  <a:schemeClr val="accent1">
                    <a:lumMod val="50000"/>
                  </a:schemeClr>
                </a:solidFill>
                <a:effectLst/>
                <a:latin typeface="+mj-lt"/>
              </a:rPr>
              <a:t>Identify health and safety concerns</a:t>
            </a:r>
            <a:r>
              <a:rPr lang="en-US" sz="2400" b="0" i="0">
                <a:solidFill>
                  <a:schemeClr val="accent1">
                    <a:lumMod val="50000"/>
                  </a:schemeClr>
                </a:solidFill>
                <a:effectLst/>
                <a:latin typeface="+mj-lt"/>
              </a:rPr>
              <a:t>​</a:t>
            </a:r>
          </a:p>
          <a:p>
            <a:pPr algn="l" rtl="0" fontAlgn="base">
              <a:buFont typeface="Arial" panose="020B0604020202020204" pitchFamily="34" charset="0"/>
              <a:buChar char="•"/>
            </a:pPr>
            <a:r>
              <a:rPr lang="en-US" sz="2400" b="0" i="0" u="none" strike="noStrike">
                <a:solidFill>
                  <a:schemeClr val="accent1">
                    <a:lumMod val="50000"/>
                  </a:schemeClr>
                </a:solidFill>
                <a:effectLst/>
                <a:latin typeface="+mj-lt"/>
              </a:rPr>
              <a:t>Following the assessment, a report will be provided with a list of findings and a prioritized list of potential improvements</a:t>
            </a:r>
            <a:endParaRPr lang="en-US" sz="2400" b="0" i="0">
              <a:solidFill>
                <a:schemeClr val="accent1">
                  <a:lumMod val="50000"/>
                </a:schemeClr>
              </a:solidFill>
              <a:effectLst/>
              <a:latin typeface="+mj-lt"/>
            </a:endParaRPr>
          </a:p>
          <a:p>
            <a:endParaRPr lang="en-US"/>
          </a:p>
        </p:txBody>
      </p:sp>
      <p:sp>
        <p:nvSpPr>
          <p:cNvPr id="3" name="Title 2">
            <a:extLst>
              <a:ext uri="{FF2B5EF4-FFF2-40B4-BE49-F238E27FC236}">
                <a16:creationId xmlns:a16="http://schemas.microsoft.com/office/drawing/2014/main" id="{318D1B59-B300-A24B-22CB-7B4954584757}"/>
              </a:ext>
            </a:extLst>
          </p:cNvPr>
          <p:cNvSpPr>
            <a:spLocks noGrp="1"/>
          </p:cNvSpPr>
          <p:nvPr>
            <p:ph type="title"/>
          </p:nvPr>
        </p:nvSpPr>
        <p:spPr>
          <a:xfrm>
            <a:off x="546957" y="550434"/>
            <a:ext cx="11183654" cy="1325563"/>
          </a:xfrm>
        </p:spPr>
        <p:txBody>
          <a:bodyPr/>
          <a:lstStyle/>
          <a:p>
            <a:r>
              <a:rPr lang="en-US" i="0" u="none" strike="noStrike">
                <a:solidFill>
                  <a:srgbClr val="002D72"/>
                </a:solidFill>
                <a:effectLst/>
                <a:latin typeface="+mn-lt"/>
                <a:cs typeface="Arial"/>
              </a:rPr>
              <a:t>Current Residential Energy Assessment </a:t>
            </a:r>
            <a:r>
              <a:rPr lang="en-US">
                <a:latin typeface="+mn-lt"/>
                <a:cs typeface="Arial"/>
              </a:rPr>
              <a:t>Program</a:t>
            </a:r>
            <a:endParaRPr lang="en-US">
              <a:latin typeface="+mn-lt"/>
            </a:endParaRPr>
          </a:p>
        </p:txBody>
      </p:sp>
    </p:spTree>
    <p:extLst>
      <p:ext uri="{BB962C8B-B14F-4D97-AF65-F5344CB8AC3E}">
        <p14:creationId xmlns:p14="http://schemas.microsoft.com/office/powerpoint/2010/main" val="2986893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23467-9B3A-2564-D76D-93C314728087}"/>
              </a:ext>
            </a:extLst>
          </p:cNvPr>
          <p:cNvSpPr>
            <a:spLocks noGrp="1"/>
          </p:cNvSpPr>
          <p:nvPr>
            <p:ph idx="1"/>
          </p:nvPr>
        </p:nvSpPr>
        <p:spPr/>
        <p:txBody>
          <a:bodyPr vert="horz" lIns="0" tIns="0" rIns="0" bIns="0" rtlCol="0" anchor="t">
            <a:noAutofit/>
          </a:bodyPr>
          <a:lstStyle/>
          <a:p>
            <a:pPr fontAlgn="base">
              <a:buFont typeface="Arial" panose="020B0604020202020204" pitchFamily="34" charset="0"/>
              <a:buChar char="•"/>
            </a:pPr>
            <a:r>
              <a:rPr lang="en-US" sz="2400" b="0" i="0" u="none" strike="noStrike">
                <a:solidFill>
                  <a:schemeClr val="accent1">
                    <a:lumMod val="50000"/>
                  </a:schemeClr>
                </a:solidFill>
                <a:effectLst/>
                <a:latin typeface="+mj-lt"/>
                <a:cs typeface="Arial"/>
              </a:rPr>
              <a:t>Home Assessment Report is customized to </a:t>
            </a:r>
            <a:r>
              <a:rPr lang="en-US" sz="2400" b="0">
                <a:solidFill>
                  <a:schemeClr val="accent1">
                    <a:lumMod val="50000"/>
                  </a:schemeClr>
                </a:solidFill>
                <a:latin typeface="+mj-lt"/>
                <a:cs typeface="Arial"/>
              </a:rPr>
              <a:t>the customer's home</a:t>
            </a:r>
            <a:r>
              <a:rPr lang="en-US" sz="2400" b="0" i="0" u="none" strike="noStrike">
                <a:solidFill>
                  <a:schemeClr val="accent1">
                    <a:lumMod val="50000"/>
                  </a:schemeClr>
                </a:solidFill>
                <a:effectLst/>
                <a:latin typeface="+mj-lt"/>
                <a:cs typeface="Arial"/>
              </a:rPr>
              <a:t> and will document </a:t>
            </a:r>
            <a:r>
              <a:rPr lang="en-US" sz="2400" b="0">
                <a:solidFill>
                  <a:schemeClr val="accent1">
                    <a:lumMod val="50000"/>
                  </a:schemeClr>
                </a:solidFill>
                <a:latin typeface="+mj-lt"/>
                <a:cs typeface="Arial"/>
              </a:rPr>
              <a:t>the</a:t>
            </a:r>
            <a:r>
              <a:rPr lang="en-US" sz="2400" b="0" i="0" u="none" strike="noStrike">
                <a:solidFill>
                  <a:schemeClr val="accent1">
                    <a:lumMod val="50000"/>
                  </a:schemeClr>
                </a:solidFill>
                <a:effectLst/>
                <a:latin typeface="+mj-lt"/>
                <a:cs typeface="Arial"/>
              </a:rPr>
              <a:t> home’s energy performance and what actions </a:t>
            </a:r>
            <a:r>
              <a:rPr lang="en-US" sz="2400" b="0">
                <a:solidFill>
                  <a:schemeClr val="accent1">
                    <a:lumMod val="50000"/>
                  </a:schemeClr>
                </a:solidFill>
                <a:latin typeface="+mj-lt"/>
                <a:cs typeface="Arial"/>
              </a:rPr>
              <a:t>they</a:t>
            </a:r>
            <a:r>
              <a:rPr lang="en-US" sz="2400" b="0" i="0" u="none" strike="noStrike">
                <a:solidFill>
                  <a:schemeClr val="accent1">
                    <a:lumMod val="50000"/>
                  </a:schemeClr>
                </a:solidFill>
                <a:effectLst/>
                <a:latin typeface="+mj-lt"/>
                <a:cs typeface="Arial"/>
              </a:rPr>
              <a:t> can take to improve comfort and efficiency.</a:t>
            </a:r>
            <a:r>
              <a:rPr lang="en-US" sz="2400" b="0" i="0">
                <a:solidFill>
                  <a:schemeClr val="accent1">
                    <a:lumMod val="50000"/>
                  </a:schemeClr>
                </a:solidFill>
                <a:effectLst/>
                <a:latin typeface="+mj-lt"/>
                <a:cs typeface="Arial"/>
              </a:rPr>
              <a:t>​</a:t>
            </a:r>
          </a:p>
          <a:p>
            <a:pPr fontAlgn="base">
              <a:buFont typeface="Arial" panose="020B0604020202020204" pitchFamily="34" charset="0"/>
              <a:buChar char="•"/>
            </a:pPr>
            <a:r>
              <a:rPr lang="en-US" sz="2400" b="0" i="0" u="none" strike="noStrike">
                <a:solidFill>
                  <a:schemeClr val="accent1">
                    <a:lumMod val="50000"/>
                  </a:schemeClr>
                </a:solidFill>
                <a:effectLst/>
                <a:latin typeface="+mj-lt"/>
                <a:cs typeface="Arial"/>
              </a:rPr>
              <a:t>Review findings and customize a plan that works for </a:t>
            </a:r>
            <a:r>
              <a:rPr lang="en-US" sz="2400" b="0">
                <a:solidFill>
                  <a:schemeClr val="accent1">
                    <a:lumMod val="50000"/>
                  </a:schemeClr>
                </a:solidFill>
                <a:latin typeface="+mj-lt"/>
                <a:cs typeface="Arial"/>
              </a:rPr>
              <a:t>the customer</a:t>
            </a:r>
            <a:r>
              <a:rPr lang="en-US" sz="2400" b="0" i="0" u="none" strike="noStrike">
                <a:solidFill>
                  <a:schemeClr val="accent1">
                    <a:lumMod val="50000"/>
                  </a:schemeClr>
                </a:solidFill>
                <a:effectLst/>
                <a:latin typeface="+mj-lt"/>
                <a:cs typeface="Arial"/>
              </a:rPr>
              <a:t> and </a:t>
            </a:r>
            <a:r>
              <a:rPr lang="en-US" sz="2400" b="0">
                <a:solidFill>
                  <a:schemeClr val="accent1">
                    <a:lumMod val="50000"/>
                  </a:schemeClr>
                </a:solidFill>
                <a:latin typeface="+mj-lt"/>
                <a:cs typeface="Arial"/>
              </a:rPr>
              <a:t>their</a:t>
            </a:r>
            <a:r>
              <a:rPr lang="en-US" sz="2400" b="0" i="0" u="none" strike="noStrike">
                <a:solidFill>
                  <a:schemeClr val="accent1">
                    <a:lumMod val="50000"/>
                  </a:schemeClr>
                </a:solidFill>
                <a:effectLst/>
                <a:latin typeface="+mj-lt"/>
                <a:cs typeface="Arial"/>
              </a:rPr>
              <a:t> budget.</a:t>
            </a:r>
            <a:r>
              <a:rPr lang="en-US" sz="2400" b="0" i="0">
                <a:solidFill>
                  <a:schemeClr val="accent1">
                    <a:lumMod val="50000"/>
                  </a:schemeClr>
                </a:solidFill>
                <a:effectLst/>
                <a:latin typeface="+mj-lt"/>
                <a:cs typeface="Arial"/>
              </a:rPr>
              <a:t>​</a:t>
            </a:r>
          </a:p>
          <a:p>
            <a:pPr fontAlgn="base">
              <a:buFont typeface="Arial" panose="020B0604020202020204" pitchFamily="34" charset="0"/>
              <a:buChar char="•"/>
            </a:pPr>
            <a:r>
              <a:rPr lang="en-US" sz="2400" b="0">
                <a:solidFill>
                  <a:schemeClr val="accent1">
                    <a:lumMod val="50000"/>
                  </a:schemeClr>
                </a:solidFill>
                <a:latin typeface="+mj-lt"/>
                <a:cs typeface="Arial"/>
              </a:rPr>
              <a:t>The customer then works</a:t>
            </a:r>
            <a:r>
              <a:rPr lang="en-US" sz="2400" b="0" i="0" u="none" strike="noStrike">
                <a:solidFill>
                  <a:schemeClr val="accent1">
                    <a:lumMod val="50000"/>
                  </a:schemeClr>
                </a:solidFill>
                <a:effectLst/>
                <a:latin typeface="+mj-lt"/>
                <a:cs typeface="Arial"/>
              </a:rPr>
              <a:t> with </a:t>
            </a:r>
            <a:r>
              <a:rPr lang="en-US" sz="2400" b="0">
                <a:solidFill>
                  <a:schemeClr val="accent1">
                    <a:lumMod val="50000"/>
                  </a:schemeClr>
                </a:solidFill>
                <a:latin typeface="+mj-lt"/>
                <a:cs typeface="Arial"/>
              </a:rPr>
              <a:t>the</a:t>
            </a:r>
            <a:r>
              <a:rPr lang="en-US" sz="2400" b="0" i="0" u="none" strike="noStrike">
                <a:solidFill>
                  <a:schemeClr val="accent1">
                    <a:lumMod val="50000"/>
                  </a:schemeClr>
                </a:solidFill>
                <a:effectLst/>
                <a:latin typeface="+mj-lt"/>
                <a:cs typeface="Arial"/>
              </a:rPr>
              <a:t> auditor or another qualified residential contractor to complete the work.</a:t>
            </a:r>
            <a:r>
              <a:rPr lang="en-US" sz="2400" b="0" i="0">
                <a:solidFill>
                  <a:schemeClr val="accent1">
                    <a:lumMod val="50000"/>
                  </a:schemeClr>
                </a:solidFill>
                <a:effectLst/>
                <a:latin typeface="+mj-lt"/>
                <a:cs typeface="Arial"/>
              </a:rPr>
              <a:t>​</a:t>
            </a:r>
          </a:p>
          <a:p>
            <a:pPr algn="l" rtl="0" fontAlgn="base">
              <a:buFont typeface="Arial" panose="020B0604020202020204" pitchFamily="34" charset="0"/>
              <a:buChar char="•"/>
            </a:pPr>
            <a:r>
              <a:rPr lang="en-US" sz="2400" b="0" i="0" u="none" strike="noStrike">
                <a:solidFill>
                  <a:schemeClr val="accent1">
                    <a:lumMod val="50000"/>
                  </a:schemeClr>
                </a:solidFill>
                <a:effectLst/>
                <a:latin typeface="+mj-lt"/>
                <a:cs typeface="Arial"/>
              </a:rPr>
              <a:t>Through NYSERDA finance, low interest financing is available to pay for the energy efficiency improvements.</a:t>
            </a:r>
            <a:endParaRPr lang="en-US" sz="2400" b="0" i="0">
              <a:solidFill>
                <a:schemeClr val="accent1">
                  <a:lumMod val="50000"/>
                </a:schemeClr>
              </a:solidFill>
              <a:effectLst/>
              <a:latin typeface="+mj-lt"/>
              <a:cs typeface="Arial"/>
            </a:endParaRPr>
          </a:p>
          <a:p>
            <a:endParaRPr lang="en-US"/>
          </a:p>
        </p:txBody>
      </p:sp>
      <p:sp>
        <p:nvSpPr>
          <p:cNvPr id="3" name="Title 2">
            <a:extLst>
              <a:ext uri="{FF2B5EF4-FFF2-40B4-BE49-F238E27FC236}">
                <a16:creationId xmlns:a16="http://schemas.microsoft.com/office/drawing/2014/main" id="{B70D07F1-A032-86BF-698C-85B80928E153}"/>
              </a:ext>
            </a:extLst>
          </p:cNvPr>
          <p:cNvSpPr>
            <a:spLocks noGrp="1"/>
          </p:cNvSpPr>
          <p:nvPr>
            <p:ph type="title"/>
          </p:nvPr>
        </p:nvSpPr>
        <p:spPr>
          <a:xfrm>
            <a:off x="546957" y="550434"/>
            <a:ext cx="11225408" cy="1325563"/>
          </a:xfrm>
        </p:spPr>
        <p:txBody>
          <a:bodyPr/>
          <a:lstStyle/>
          <a:p>
            <a:r>
              <a:rPr lang="en-US" i="0" u="none" strike="noStrike">
                <a:solidFill>
                  <a:srgbClr val="002D72"/>
                </a:solidFill>
                <a:effectLst/>
                <a:latin typeface="+mn-lt"/>
              </a:rPr>
              <a:t>Current Residential Energy Assessment Program</a:t>
            </a:r>
            <a:endParaRPr lang="en-US">
              <a:latin typeface="+mn-lt"/>
            </a:endParaRPr>
          </a:p>
        </p:txBody>
      </p:sp>
    </p:spTree>
    <p:extLst>
      <p:ext uri="{BB962C8B-B14F-4D97-AF65-F5344CB8AC3E}">
        <p14:creationId xmlns:p14="http://schemas.microsoft.com/office/powerpoint/2010/main" val="377208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635718-87D8-E83F-5A07-9059076F0824}"/>
              </a:ext>
            </a:extLst>
          </p:cNvPr>
          <p:cNvSpPr>
            <a:spLocks noGrp="1"/>
          </p:cNvSpPr>
          <p:nvPr>
            <p:ph idx="1"/>
          </p:nvPr>
        </p:nvSpPr>
        <p:spPr>
          <a:xfrm>
            <a:off x="546956" y="2135731"/>
            <a:ext cx="11102407" cy="2460332"/>
          </a:xfrm>
        </p:spPr>
        <p:txBody>
          <a:bodyPr vert="horz" lIns="0" tIns="0" rIns="0" bIns="0" rtlCol="0" anchor="t">
            <a:noAutofit/>
          </a:bodyPr>
          <a:lstStyle/>
          <a:p>
            <a:pPr algn="l" rtl="0" fontAlgn="base">
              <a:buFont typeface="Arial" panose="020B0604020202020204" pitchFamily="34" charset="0"/>
              <a:buChar char="•"/>
            </a:pPr>
            <a:r>
              <a:rPr lang="en-US" b="0" i="0" u="none" strike="noStrike">
                <a:solidFill>
                  <a:schemeClr val="accent1">
                    <a:lumMod val="50000"/>
                  </a:schemeClr>
                </a:solidFill>
                <a:effectLst/>
                <a:latin typeface="+mj-lt"/>
                <a:cs typeface="Arial"/>
              </a:rPr>
              <a:t>Provides incentives for sealing and insulting </a:t>
            </a:r>
            <a:r>
              <a:rPr lang="en-US" b="0">
                <a:solidFill>
                  <a:schemeClr val="accent1">
                    <a:lumMod val="50000"/>
                  </a:schemeClr>
                </a:solidFill>
                <a:latin typeface="+mj-lt"/>
                <a:cs typeface="Arial"/>
              </a:rPr>
              <a:t>a</a:t>
            </a:r>
            <a:r>
              <a:rPr lang="en-US" b="0" i="0" u="none" strike="noStrike">
                <a:solidFill>
                  <a:schemeClr val="accent1">
                    <a:lumMod val="50000"/>
                  </a:schemeClr>
                </a:solidFill>
                <a:effectLst/>
                <a:latin typeface="+mj-lt"/>
                <a:cs typeface="Arial"/>
              </a:rPr>
              <a:t> home to reduce the amount of heat required, thereby saving energy and money</a:t>
            </a:r>
            <a:r>
              <a:rPr lang="en-US" b="0" i="0">
                <a:solidFill>
                  <a:schemeClr val="accent1">
                    <a:lumMod val="50000"/>
                  </a:schemeClr>
                </a:solidFill>
                <a:effectLst/>
                <a:latin typeface="+mj-lt"/>
                <a:cs typeface="Arial"/>
              </a:rPr>
              <a:t>​</a:t>
            </a:r>
          </a:p>
          <a:p>
            <a:pPr algn="l" rtl="0" fontAlgn="base">
              <a:buFont typeface="Arial" panose="020B0604020202020204" pitchFamily="34" charset="0"/>
              <a:buChar char="•"/>
            </a:pPr>
            <a:r>
              <a:rPr lang="en-US" b="0" i="0" u="none" strike="noStrike">
                <a:solidFill>
                  <a:schemeClr val="accent1">
                    <a:lumMod val="50000"/>
                  </a:schemeClr>
                </a:solidFill>
                <a:effectLst/>
                <a:latin typeface="+mj-lt"/>
                <a:cs typeface="Arial"/>
              </a:rPr>
              <a:t>No income requirements</a:t>
            </a:r>
            <a:r>
              <a:rPr lang="en-US" b="0" i="0">
                <a:solidFill>
                  <a:schemeClr val="accent1">
                    <a:lumMod val="50000"/>
                  </a:schemeClr>
                </a:solidFill>
                <a:effectLst/>
                <a:latin typeface="+mj-lt"/>
                <a:cs typeface="Arial"/>
              </a:rPr>
              <a:t>​</a:t>
            </a:r>
          </a:p>
          <a:p>
            <a:pPr algn="l" rtl="0" fontAlgn="base">
              <a:buFont typeface="Arial" panose="020B0604020202020204" pitchFamily="34" charset="0"/>
              <a:buChar char="•"/>
            </a:pPr>
            <a:r>
              <a:rPr lang="en-US" b="0" i="0" u="none" strike="noStrike">
                <a:solidFill>
                  <a:schemeClr val="accent1">
                    <a:lumMod val="50000"/>
                  </a:schemeClr>
                </a:solidFill>
                <a:effectLst/>
                <a:latin typeface="+mj-lt"/>
                <a:cs typeface="Arial"/>
              </a:rPr>
              <a:t>Three levels of pre-screened improvement package levels with a “good”, “better”, “best” ranking.</a:t>
            </a:r>
            <a:r>
              <a:rPr lang="en-US" b="0" i="0">
                <a:solidFill>
                  <a:schemeClr val="accent1">
                    <a:lumMod val="50000"/>
                  </a:schemeClr>
                </a:solidFill>
                <a:effectLst/>
                <a:latin typeface="+mj-lt"/>
                <a:cs typeface="Arial"/>
              </a:rPr>
              <a:t>​</a:t>
            </a:r>
          </a:p>
          <a:p>
            <a:pPr algn="l" rtl="0" fontAlgn="base">
              <a:buFont typeface="Arial" panose="020B0604020202020204" pitchFamily="34" charset="0"/>
              <a:buChar char="•"/>
            </a:pPr>
            <a:r>
              <a:rPr lang="en-US" b="0" i="0" u="none" strike="noStrike">
                <a:solidFill>
                  <a:schemeClr val="accent1">
                    <a:lumMod val="50000"/>
                  </a:schemeClr>
                </a:solidFill>
                <a:effectLst/>
                <a:latin typeface="+mj-lt"/>
                <a:cs typeface="Arial"/>
              </a:rPr>
              <a:t>Packages help take the guess work out of selecting energy efficiency measures.</a:t>
            </a:r>
            <a:endParaRPr lang="en-US" b="0" i="0">
              <a:solidFill>
                <a:schemeClr val="accent1">
                  <a:lumMod val="50000"/>
                </a:schemeClr>
              </a:solidFill>
              <a:effectLst/>
              <a:latin typeface="+mj-lt"/>
              <a:cs typeface="Arial"/>
            </a:endParaRPr>
          </a:p>
          <a:p>
            <a:endParaRPr lang="en-US"/>
          </a:p>
        </p:txBody>
      </p:sp>
      <p:sp>
        <p:nvSpPr>
          <p:cNvPr id="3" name="Title 2">
            <a:extLst>
              <a:ext uri="{FF2B5EF4-FFF2-40B4-BE49-F238E27FC236}">
                <a16:creationId xmlns:a16="http://schemas.microsoft.com/office/drawing/2014/main" id="{77959126-BE02-8AE0-67E8-F0A02D800D72}"/>
              </a:ext>
            </a:extLst>
          </p:cNvPr>
          <p:cNvSpPr>
            <a:spLocks noGrp="1"/>
          </p:cNvSpPr>
          <p:nvPr>
            <p:ph type="title"/>
          </p:nvPr>
        </p:nvSpPr>
        <p:spPr/>
        <p:txBody>
          <a:bodyPr/>
          <a:lstStyle/>
          <a:p>
            <a:r>
              <a:rPr lang="en-US" i="0" u="none" strike="noStrike">
                <a:solidFill>
                  <a:srgbClr val="002D72"/>
                </a:solidFill>
                <a:effectLst/>
                <a:latin typeface="+mn-lt"/>
              </a:rPr>
              <a:t>Current Comfort Home program</a:t>
            </a:r>
            <a:endParaRPr lang="en-US">
              <a:latin typeface="+mn-lt"/>
            </a:endParaRPr>
          </a:p>
        </p:txBody>
      </p:sp>
      <p:pic>
        <p:nvPicPr>
          <p:cNvPr id="1026" name="Picture 2">
            <a:extLst>
              <a:ext uri="{FF2B5EF4-FFF2-40B4-BE49-F238E27FC236}">
                <a16:creationId xmlns:a16="http://schemas.microsoft.com/office/drawing/2014/main" id="{A87D5909-9BEA-C1D4-D44C-C42CCA55F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609" y="4152900"/>
            <a:ext cx="660082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50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14A74-9BD7-2D13-7C2B-6BB8A0176876}"/>
              </a:ext>
            </a:extLst>
          </p:cNvPr>
          <p:cNvSpPr>
            <a:spLocks noGrp="1"/>
          </p:cNvSpPr>
          <p:nvPr>
            <p:ph type="title"/>
          </p:nvPr>
        </p:nvSpPr>
        <p:spPr/>
        <p:txBody>
          <a:bodyPr/>
          <a:lstStyle/>
          <a:p>
            <a:r>
              <a:rPr lang="en-US">
                <a:latin typeface="+mn-lt"/>
                <a:cs typeface="Arial"/>
              </a:rPr>
              <a:t>IRA Residential Rebate Meeting Agenda</a:t>
            </a:r>
            <a:endParaRPr lang="en-US">
              <a:latin typeface="+mn-lt"/>
            </a:endParaRPr>
          </a:p>
        </p:txBody>
      </p:sp>
      <p:sp>
        <p:nvSpPr>
          <p:cNvPr id="3" name="Content Placeholder 2">
            <a:extLst>
              <a:ext uri="{FF2B5EF4-FFF2-40B4-BE49-F238E27FC236}">
                <a16:creationId xmlns:a16="http://schemas.microsoft.com/office/drawing/2014/main" id="{AF6FF03B-0659-FE43-CCA3-C5AB4DE67DF7}"/>
              </a:ext>
            </a:extLst>
          </p:cNvPr>
          <p:cNvSpPr>
            <a:spLocks noGrp="1"/>
          </p:cNvSpPr>
          <p:nvPr>
            <p:ph sz="quarter" idx="12"/>
          </p:nvPr>
        </p:nvSpPr>
        <p:spPr>
          <a:xfrm>
            <a:off x="639128" y="2142810"/>
            <a:ext cx="11101676" cy="4170562"/>
          </a:xfrm>
        </p:spPr>
        <p:txBody>
          <a:bodyPr vert="horz" lIns="0" tIns="0" rIns="0" bIns="0" rtlCol="0" anchor="t">
            <a:noAutofit/>
          </a:bodyPr>
          <a:lstStyle/>
          <a:p>
            <a:r>
              <a:rPr lang="en-US">
                <a:solidFill>
                  <a:srgbClr val="002060"/>
                </a:solidFill>
                <a:ea typeface="Roboto"/>
                <a:cs typeface="Roboto"/>
              </a:rPr>
              <a:t>09:30 am – 09:45 am       Welcome and Introductions</a:t>
            </a:r>
            <a:endParaRPr lang="en-US">
              <a:solidFill>
                <a:srgbClr val="F2A900"/>
              </a:solidFill>
              <a:ea typeface="Roboto"/>
              <a:cs typeface="Roboto"/>
            </a:endParaRPr>
          </a:p>
          <a:p>
            <a:r>
              <a:rPr lang="en-US">
                <a:solidFill>
                  <a:srgbClr val="002060"/>
                </a:solidFill>
                <a:ea typeface="Roboto"/>
                <a:cs typeface="Roboto"/>
              </a:rPr>
              <a:t>09:45 am – 10:00 am       Working Group Schedule and Process (Discussion)</a:t>
            </a:r>
            <a:endParaRPr lang="en-US">
              <a:solidFill>
                <a:srgbClr val="F2A900"/>
              </a:solidFill>
              <a:ea typeface="Roboto"/>
              <a:cs typeface="Roboto"/>
            </a:endParaRPr>
          </a:p>
          <a:p>
            <a:r>
              <a:rPr lang="en-US">
                <a:solidFill>
                  <a:srgbClr val="002060"/>
                </a:solidFill>
                <a:ea typeface="Roboto"/>
                <a:cs typeface="Roboto"/>
              </a:rPr>
              <a:t>10:00 am – 10:45 am       Overview of NYSERDA’s Residential Programs</a:t>
            </a:r>
          </a:p>
          <a:p>
            <a:r>
              <a:rPr lang="en-US">
                <a:solidFill>
                  <a:srgbClr val="002060"/>
                </a:solidFill>
                <a:ea typeface="Roboto"/>
                <a:cs typeface="Roboto"/>
              </a:rPr>
              <a:t>10:45 am – 11:45 am       Overview of IRA Home Energy Rebate Programs</a:t>
            </a:r>
          </a:p>
          <a:p>
            <a:r>
              <a:rPr lang="en-US">
                <a:solidFill>
                  <a:srgbClr val="002060"/>
                </a:solidFill>
                <a:ea typeface="Roboto"/>
                <a:cs typeface="Roboto"/>
              </a:rPr>
              <a:t>11:45 am – 12:00 pm       Review of Breakout Sessions</a:t>
            </a:r>
          </a:p>
          <a:p>
            <a:r>
              <a:rPr lang="en-US">
                <a:solidFill>
                  <a:srgbClr val="002060"/>
                </a:solidFill>
                <a:ea typeface="Roboto"/>
                <a:cs typeface="Roboto"/>
              </a:rPr>
              <a:t>12:00 pm – 01:00 pm       Lunch</a:t>
            </a:r>
          </a:p>
          <a:p>
            <a:r>
              <a:rPr lang="en-US">
                <a:solidFill>
                  <a:srgbClr val="002060"/>
                </a:solidFill>
                <a:ea typeface="Roboto"/>
                <a:cs typeface="Roboto"/>
              </a:rPr>
              <a:t>01:00 pm – 02:15 pm      Breakout Session 1</a:t>
            </a:r>
            <a:endParaRPr lang="en-US"/>
          </a:p>
          <a:p>
            <a:r>
              <a:rPr lang="en-US">
                <a:solidFill>
                  <a:srgbClr val="002060"/>
                </a:solidFill>
                <a:ea typeface="Roboto"/>
                <a:cs typeface="Roboto"/>
              </a:rPr>
              <a:t>02:25 pm – 03:25 pm      Breakout Session 2</a:t>
            </a:r>
          </a:p>
          <a:p>
            <a:r>
              <a:rPr lang="en-US">
                <a:solidFill>
                  <a:srgbClr val="002060"/>
                </a:solidFill>
                <a:ea typeface="Roboto"/>
                <a:cs typeface="Roboto"/>
              </a:rPr>
              <a:t>03:30 pm – 04:00 pm      Closing Session and Adjourn</a:t>
            </a:r>
          </a:p>
        </p:txBody>
      </p:sp>
    </p:spTree>
    <p:extLst>
      <p:ext uri="{BB962C8B-B14F-4D97-AF65-F5344CB8AC3E}">
        <p14:creationId xmlns:p14="http://schemas.microsoft.com/office/powerpoint/2010/main" val="276207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045120-174E-B423-9F70-6C30DB7B9C2F}"/>
              </a:ext>
            </a:extLst>
          </p:cNvPr>
          <p:cNvSpPr>
            <a:spLocks noGrp="1"/>
          </p:cNvSpPr>
          <p:nvPr>
            <p:ph idx="1"/>
          </p:nvPr>
        </p:nvSpPr>
        <p:spPr/>
        <p:txBody>
          <a:bodyPr vert="horz" lIns="0" tIns="0" rIns="0" bIns="0" rtlCol="0" anchor="t">
            <a:noAutofit/>
          </a:bodyPr>
          <a:lstStyle/>
          <a:p>
            <a:pPr fontAlgn="base">
              <a:buFont typeface="Arial" panose="020B0604020202020204" pitchFamily="34" charset="0"/>
              <a:buChar char="•"/>
            </a:pPr>
            <a:r>
              <a:rPr lang="en-US" sz="2800" b="0" i="0" u="none" strike="noStrike">
                <a:solidFill>
                  <a:schemeClr val="accent1">
                    <a:lumMod val="50000"/>
                  </a:schemeClr>
                </a:solidFill>
                <a:effectLst/>
                <a:latin typeface="+mj-lt"/>
                <a:cs typeface="Arial"/>
              </a:rPr>
              <a:t>A Comfort Home contractor can work with </a:t>
            </a:r>
            <a:r>
              <a:rPr lang="en-US" sz="2800" b="0">
                <a:solidFill>
                  <a:schemeClr val="accent1">
                    <a:lumMod val="50000"/>
                  </a:schemeClr>
                </a:solidFill>
                <a:latin typeface="+mj-lt"/>
                <a:cs typeface="Arial"/>
              </a:rPr>
              <a:t>a customer</a:t>
            </a:r>
            <a:r>
              <a:rPr lang="en-US" sz="2800" b="0" i="0" u="none" strike="noStrike">
                <a:solidFill>
                  <a:schemeClr val="accent1">
                    <a:lumMod val="50000"/>
                  </a:schemeClr>
                </a:solidFill>
                <a:effectLst/>
                <a:latin typeface="+mj-lt"/>
                <a:cs typeface="Arial"/>
              </a:rPr>
              <a:t> to select the package that is right for </a:t>
            </a:r>
            <a:r>
              <a:rPr lang="en-US" sz="2800" b="0">
                <a:solidFill>
                  <a:schemeClr val="accent1">
                    <a:lumMod val="50000"/>
                  </a:schemeClr>
                </a:solidFill>
                <a:latin typeface="+mj-lt"/>
                <a:cs typeface="Arial"/>
              </a:rPr>
              <a:t>them</a:t>
            </a:r>
            <a:r>
              <a:rPr lang="en-US" sz="2800" b="0" i="0" u="none" strike="noStrike">
                <a:solidFill>
                  <a:schemeClr val="accent1">
                    <a:lumMod val="50000"/>
                  </a:schemeClr>
                </a:solidFill>
                <a:effectLst/>
                <a:latin typeface="+mj-lt"/>
                <a:cs typeface="Arial"/>
              </a:rPr>
              <a:t> and inform </a:t>
            </a:r>
            <a:r>
              <a:rPr lang="en-US" sz="2800" b="0">
                <a:solidFill>
                  <a:schemeClr val="accent1">
                    <a:lumMod val="50000"/>
                  </a:schemeClr>
                </a:solidFill>
                <a:latin typeface="+mj-lt"/>
                <a:cs typeface="Arial"/>
              </a:rPr>
              <a:t>them</a:t>
            </a:r>
            <a:r>
              <a:rPr lang="en-US" sz="2800" b="0" i="0" u="none" strike="noStrike">
                <a:solidFill>
                  <a:schemeClr val="accent1">
                    <a:lumMod val="50000"/>
                  </a:schemeClr>
                </a:solidFill>
                <a:effectLst/>
                <a:latin typeface="+mj-lt"/>
                <a:cs typeface="Arial"/>
              </a:rPr>
              <a:t> of any available rebates and financing </a:t>
            </a:r>
            <a:r>
              <a:rPr lang="en-US" sz="2800" b="0">
                <a:solidFill>
                  <a:schemeClr val="accent1">
                    <a:lumMod val="50000"/>
                  </a:schemeClr>
                </a:solidFill>
                <a:latin typeface="+mj-lt"/>
                <a:cs typeface="Arial"/>
              </a:rPr>
              <a:t>they</a:t>
            </a:r>
            <a:r>
              <a:rPr lang="en-US" sz="2800" b="0" i="0" u="none" strike="noStrike">
                <a:solidFill>
                  <a:schemeClr val="accent1">
                    <a:lumMod val="50000"/>
                  </a:schemeClr>
                </a:solidFill>
                <a:effectLst/>
                <a:latin typeface="+mj-lt"/>
                <a:cs typeface="Arial"/>
              </a:rPr>
              <a:t> may be eligible for.</a:t>
            </a:r>
            <a:r>
              <a:rPr lang="en-US" sz="2800" b="0" i="0">
                <a:solidFill>
                  <a:schemeClr val="accent1">
                    <a:lumMod val="50000"/>
                  </a:schemeClr>
                </a:solidFill>
                <a:effectLst/>
                <a:latin typeface="+mj-lt"/>
                <a:cs typeface="Arial"/>
              </a:rPr>
              <a:t>​</a:t>
            </a:r>
          </a:p>
          <a:p>
            <a:pPr algn="l" rtl="0" fontAlgn="base">
              <a:buFont typeface="Arial" panose="020B0604020202020204" pitchFamily="34" charset="0"/>
              <a:buChar char="•"/>
            </a:pPr>
            <a:r>
              <a:rPr lang="en-US" sz="2800" b="0" i="0" u="none" strike="noStrike">
                <a:solidFill>
                  <a:schemeClr val="accent1">
                    <a:lumMod val="50000"/>
                  </a:schemeClr>
                </a:solidFill>
                <a:effectLst/>
                <a:latin typeface="+mj-lt"/>
                <a:cs typeface="Arial"/>
              </a:rPr>
              <a:t>Once a package is selected, a Comfort Home participating contractor will install the measures.</a:t>
            </a:r>
            <a:r>
              <a:rPr lang="en-US" sz="2800" b="0" i="0">
                <a:solidFill>
                  <a:schemeClr val="accent1">
                    <a:lumMod val="50000"/>
                  </a:schemeClr>
                </a:solidFill>
                <a:effectLst/>
                <a:latin typeface="+mj-lt"/>
                <a:cs typeface="Arial"/>
              </a:rPr>
              <a:t>​</a:t>
            </a:r>
          </a:p>
          <a:p>
            <a:pPr fontAlgn="base">
              <a:buFont typeface="Arial" panose="020B0604020202020204" pitchFamily="34" charset="0"/>
              <a:buChar char="•"/>
            </a:pPr>
            <a:r>
              <a:rPr lang="en-US" sz="2800" b="0" i="0" u="none" strike="noStrike">
                <a:solidFill>
                  <a:schemeClr val="accent1">
                    <a:lumMod val="50000"/>
                  </a:schemeClr>
                </a:solidFill>
                <a:effectLst/>
                <a:latin typeface="+mj-lt"/>
                <a:cs typeface="Arial"/>
              </a:rPr>
              <a:t>Following the initial load reduction work, </a:t>
            </a:r>
            <a:r>
              <a:rPr lang="en-US" sz="2800" b="0">
                <a:solidFill>
                  <a:schemeClr val="accent1">
                    <a:lumMod val="50000"/>
                  </a:schemeClr>
                </a:solidFill>
                <a:latin typeface="+mj-lt"/>
                <a:cs typeface="Arial"/>
              </a:rPr>
              <a:t>the customer</a:t>
            </a:r>
            <a:r>
              <a:rPr lang="en-US" sz="2800" b="0" i="0" u="none" strike="noStrike">
                <a:solidFill>
                  <a:schemeClr val="accent1">
                    <a:lumMod val="50000"/>
                  </a:schemeClr>
                </a:solidFill>
                <a:effectLst/>
                <a:latin typeface="+mj-lt"/>
                <a:cs typeface="Arial"/>
              </a:rPr>
              <a:t> can work with your Comfort Home contractor to on other clean heating and cooling options for </a:t>
            </a:r>
            <a:r>
              <a:rPr lang="en-US" sz="2800" b="0">
                <a:solidFill>
                  <a:schemeClr val="accent1">
                    <a:lumMod val="50000"/>
                  </a:schemeClr>
                </a:solidFill>
                <a:latin typeface="+mj-lt"/>
                <a:cs typeface="Arial"/>
              </a:rPr>
              <a:t>their</a:t>
            </a:r>
            <a:r>
              <a:rPr lang="en-US" sz="2800" b="0" i="0" u="none" strike="noStrike">
                <a:solidFill>
                  <a:schemeClr val="accent1">
                    <a:lumMod val="50000"/>
                  </a:schemeClr>
                </a:solidFill>
                <a:effectLst/>
                <a:latin typeface="+mj-lt"/>
                <a:cs typeface="Arial"/>
              </a:rPr>
              <a:t> home.</a:t>
            </a:r>
            <a:endParaRPr lang="en-US" sz="2800" b="0" i="0">
              <a:solidFill>
                <a:schemeClr val="accent1">
                  <a:lumMod val="50000"/>
                </a:schemeClr>
              </a:solidFill>
              <a:effectLst/>
              <a:latin typeface="+mj-lt"/>
              <a:cs typeface="Arial"/>
            </a:endParaRPr>
          </a:p>
          <a:p>
            <a:endParaRPr lang="en-US"/>
          </a:p>
        </p:txBody>
      </p:sp>
      <p:sp>
        <p:nvSpPr>
          <p:cNvPr id="3" name="Title 2">
            <a:extLst>
              <a:ext uri="{FF2B5EF4-FFF2-40B4-BE49-F238E27FC236}">
                <a16:creationId xmlns:a16="http://schemas.microsoft.com/office/drawing/2014/main" id="{88D83380-F6F5-DB9E-6BF0-9F899A9ADD73}"/>
              </a:ext>
            </a:extLst>
          </p:cNvPr>
          <p:cNvSpPr>
            <a:spLocks noGrp="1"/>
          </p:cNvSpPr>
          <p:nvPr>
            <p:ph type="title"/>
          </p:nvPr>
        </p:nvSpPr>
        <p:spPr/>
        <p:txBody>
          <a:bodyPr/>
          <a:lstStyle/>
          <a:p>
            <a:r>
              <a:rPr lang="en-US" i="0" u="none" strike="noStrike">
                <a:solidFill>
                  <a:srgbClr val="002D72"/>
                </a:solidFill>
                <a:effectLst/>
                <a:latin typeface="+mn-lt"/>
              </a:rPr>
              <a:t>Current Comfort Home program</a:t>
            </a:r>
            <a:endParaRPr lang="en-US">
              <a:latin typeface="+mn-lt"/>
            </a:endParaRPr>
          </a:p>
        </p:txBody>
      </p:sp>
    </p:spTree>
    <p:extLst>
      <p:ext uri="{BB962C8B-B14F-4D97-AF65-F5344CB8AC3E}">
        <p14:creationId xmlns:p14="http://schemas.microsoft.com/office/powerpoint/2010/main" val="4079059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959510"/>
            <a:ext cx="11090028" cy="3533364"/>
          </a:xfrm>
        </p:spPr>
        <p:txBody>
          <a:bodyPr vert="horz" lIns="0" tIns="0" rIns="0" bIns="0" numCol="1" spcCol="0" rtlCol="0" anchor="t">
            <a:noAutofit/>
          </a:bodyPr>
          <a:lstStyle/>
          <a:p>
            <a:r>
              <a:rPr lang="en-US" sz="5400"/>
              <a:t>Multifamily Residential Programs</a:t>
            </a:r>
            <a:endParaRPr lang="en-US" sz="5400">
              <a:ea typeface="Roboto"/>
              <a:cs typeface="Roboto"/>
            </a:endParaRPr>
          </a:p>
        </p:txBody>
      </p:sp>
    </p:spTree>
    <p:extLst>
      <p:ext uri="{BB962C8B-B14F-4D97-AF65-F5344CB8AC3E}">
        <p14:creationId xmlns:p14="http://schemas.microsoft.com/office/powerpoint/2010/main" val="406106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3575D-AD3F-4C90-9C5A-C424763B8603}"/>
              </a:ext>
            </a:extLst>
          </p:cNvPr>
          <p:cNvSpPr>
            <a:spLocks noGrp="1"/>
          </p:cNvSpPr>
          <p:nvPr>
            <p:ph idx="1"/>
          </p:nvPr>
        </p:nvSpPr>
        <p:spPr>
          <a:xfrm>
            <a:off x="546958" y="2256784"/>
            <a:ext cx="10940192" cy="3753872"/>
          </a:xfrm>
        </p:spPr>
        <p:txBody>
          <a:bodyPr lIns="91440" tIns="45720" rIns="91440" bIns="45720" anchor="t"/>
          <a:lstStyle/>
          <a:p>
            <a:pPr>
              <a:buFont typeface="Arial" panose="020B0604020202020204" pitchFamily="34" charset="0"/>
              <a:buChar char="•"/>
            </a:pPr>
            <a:r>
              <a:rPr lang="en-US" sz="2400">
                <a:solidFill>
                  <a:srgbClr val="0077C8"/>
                </a:solidFill>
                <a:latin typeface="+mj-lt"/>
                <a:ea typeface="Roboto"/>
                <a:cs typeface="Roboto"/>
              </a:rPr>
              <a:t>50%-75% cost share </a:t>
            </a:r>
            <a:r>
              <a:rPr lang="en-US" sz="2400" b="0">
                <a:solidFill>
                  <a:schemeClr val="accent1">
                    <a:lumMod val="50000"/>
                  </a:schemeClr>
                </a:solidFill>
                <a:latin typeface="+mj-lt"/>
                <a:ea typeface="Roboto"/>
                <a:cs typeface="Roboto"/>
              </a:rPr>
              <a:t>for technical assistance and energy studies focused on electrification or electrification-readiness building improvements.  </a:t>
            </a:r>
            <a:endParaRPr lang="en-US" sz="2400">
              <a:solidFill>
                <a:schemeClr val="accent1">
                  <a:lumMod val="50000"/>
                </a:schemeClr>
              </a:solidFill>
              <a:latin typeface="+mj-lt"/>
              <a:ea typeface="Roboto"/>
              <a:cs typeface="Arial"/>
            </a:endParaRPr>
          </a:p>
          <a:p>
            <a:pPr>
              <a:buFont typeface="Arial" panose="020B0604020202020204" pitchFamily="34" charset="0"/>
              <a:buChar char="•"/>
            </a:pPr>
            <a:r>
              <a:rPr lang="en-US" sz="2400">
                <a:solidFill>
                  <a:srgbClr val="0077C8"/>
                </a:solidFill>
                <a:latin typeface="+mj-lt"/>
                <a:ea typeface="Roboto"/>
                <a:cs typeface="Roboto"/>
              </a:rPr>
              <a:t>Funding</a:t>
            </a:r>
            <a:r>
              <a:rPr lang="en-US" sz="2400" b="0">
                <a:latin typeface="+mj-lt"/>
                <a:ea typeface="Roboto"/>
                <a:cs typeface="Roboto"/>
              </a:rPr>
              <a:t> </a:t>
            </a:r>
            <a:r>
              <a:rPr lang="en-US" sz="2400" b="0">
                <a:solidFill>
                  <a:schemeClr val="accent1">
                    <a:lumMod val="50000"/>
                  </a:schemeClr>
                </a:solidFill>
                <a:latin typeface="+mj-lt"/>
                <a:ea typeface="Roboto"/>
                <a:cs typeface="Roboto"/>
              </a:rPr>
              <a:t>available through </a:t>
            </a:r>
            <a:r>
              <a:rPr lang="en-US" sz="2400" u="sng">
                <a:solidFill>
                  <a:srgbClr val="0077C8"/>
                </a:solidFill>
                <a:latin typeface="+mj-lt"/>
                <a:ea typeface="Roboto"/>
                <a:cs typeface="Roboto"/>
              </a:rPr>
              <a:t>2025</a:t>
            </a:r>
            <a:r>
              <a:rPr lang="en-US" sz="2400" b="0">
                <a:latin typeface="+mj-lt"/>
                <a:ea typeface="Roboto"/>
                <a:cs typeface="Roboto"/>
              </a:rPr>
              <a:t> </a:t>
            </a:r>
            <a:r>
              <a:rPr lang="en-US" sz="2400" b="0">
                <a:solidFill>
                  <a:schemeClr val="accent1">
                    <a:lumMod val="50000"/>
                  </a:schemeClr>
                </a:solidFill>
                <a:latin typeface="+mj-lt"/>
                <a:ea typeface="Roboto"/>
                <a:cs typeface="Roboto"/>
              </a:rPr>
              <a:t>on first-come, first-served basis</a:t>
            </a:r>
            <a:endParaRPr lang="en-US">
              <a:solidFill>
                <a:schemeClr val="accent1">
                  <a:lumMod val="50000"/>
                </a:schemeClr>
              </a:solidFill>
              <a:latin typeface="+mj-lt"/>
              <a:ea typeface="Roboto"/>
            </a:endParaRPr>
          </a:p>
          <a:p>
            <a:pPr>
              <a:buFont typeface="Arial" panose="020B0604020202020204" pitchFamily="34" charset="0"/>
              <a:buChar char="•"/>
            </a:pPr>
            <a:r>
              <a:rPr lang="en-US" sz="2400">
                <a:solidFill>
                  <a:srgbClr val="0077C8"/>
                </a:solidFill>
                <a:latin typeface="+mj-lt"/>
                <a:ea typeface="Roboto"/>
                <a:cs typeface="Roboto"/>
              </a:rPr>
              <a:t>Providers: </a:t>
            </a:r>
            <a:r>
              <a:rPr lang="en-US" sz="2400" b="0">
                <a:solidFill>
                  <a:schemeClr val="accent1">
                    <a:lumMod val="50000"/>
                  </a:schemeClr>
                </a:solidFill>
                <a:latin typeface="+mj-lt"/>
                <a:ea typeface="Roboto"/>
                <a:cs typeface="Roboto"/>
              </a:rPr>
              <a:t>Use a FlexTech Consultant OR Independent Service Provider</a:t>
            </a:r>
            <a:endParaRPr lang="en-US">
              <a:solidFill>
                <a:schemeClr val="accent1">
                  <a:lumMod val="50000"/>
                </a:schemeClr>
              </a:solidFill>
              <a:latin typeface="+mj-lt"/>
              <a:ea typeface="Roboto"/>
            </a:endParaRPr>
          </a:p>
          <a:p>
            <a:pPr>
              <a:buFont typeface="Arial" panose="020B0604020202020204" pitchFamily="34" charset="0"/>
              <a:buChar char="•"/>
            </a:pPr>
            <a:r>
              <a:rPr lang="en-US" sz="2400">
                <a:solidFill>
                  <a:srgbClr val="0077C8"/>
                </a:solidFill>
                <a:latin typeface="+mj-lt"/>
                <a:ea typeface="Roboto"/>
                <a:cs typeface="Roboto"/>
              </a:rPr>
              <a:t>Eligibility: </a:t>
            </a:r>
            <a:r>
              <a:rPr lang="en-US" sz="2400" b="0">
                <a:solidFill>
                  <a:schemeClr val="accent1">
                    <a:lumMod val="50000"/>
                  </a:schemeClr>
                </a:solidFill>
                <a:latin typeface="+mj-lt"/>
                <a:ea typeface="Roboto"/>
                <a:cs typeface="Roboto"/>
              </a:rPr>
              <a:t>Open to existing multifamily housing that pay into the SBC (System Benefits Charge). </a:t>
            </a:r>
            <a:endParaRPr lang="en-US">
              <a:solidFill>
                <a:schemeClr val="accent1">
                  <a:lumMod val="50000"/>
                </a:schemeClr>
              </a:solidFill>
              <a:latin typeface="+mj-lt"/>
            </a:endParaRPr>
          </a:p>
          <a:p>
            <a:pPr>
              <a:buFont typeface="Arial" panose="020B0604020202020204" pitchFamily="34" charset="0"/>
              <a:buChar char="•"/>
            </a:pPr>
            <a:r>
              <a:rPr lang="en-US" sz="2400">
                <a:solidFill>
                  <a:srgbClr val="0077C8"/>
                </a:solidFill>
                <a:latin typeface="+mj-lt"/>
                <a:ea typeface="Roboto"/>
                <a:cs typeface="Roboto"/>
              </a:rPr>
              <a:t>75% cost share </a:t>
            </a:r>
            <a:r>
              <a:rPr lang="en-US" sz="2400" b="0">
                <a:solidFill>
                  <a:schemeClr val="accent1">
                    <a:lumMod val="50000"/>
                  </a:schemeClr>
                </a:solidFill>
                <a:latin typeface="+mj-lt"/>
                <a:ea typeface="Roboto"/>
                <a:cs typeface="Roboto"/>
              </a:rPr>
              <a:t>for affordable technical assistance when combined with utility Affordable Multifamily Energy Efficiency Program (AMEEP)</a:t>
            </a:r>
            <a:endParaRPr lang="en-US">
              <a:solidFill>
                <a:schemeClr val="accent1">
                  <a:lumMod val="50000"/>
                </a:schemeClr>
              </a:solidFill>
              <a:latin typeface="+mj-lt"/>
              <a:ea typeface="Roboto"/>
            </a:endParaRPr>
          </a:p>
          <a:p>
            <a:pPr>
              <a:buFont typeface="Arial" panose="020B0604020202020204" pitchFamily="34" charset="0"/>
              <a:buChar char="•"/>
            </a:pPr>
            <a:endParaRPr lang="en-US" sz="2400">
              <a:latin typeface="Roboto" pitchFamily="2" charset="0"/>
              <a:ea typeface="Roboto" pitchFamily="2" charset="0"/>
              <a:cs typeface="Arial"/>
            </a:endParaRPr>
          </a:p>
          <a:p>
            <a:pPr lvl="1">
              <a:buFont typeface="Arial" panose="020B0604020202020204" pitchFamily="34" charset="0"/>
              <a:buChar char="•"/>
            </a:pPr>
            <a:endParaRPr lang="en-US" sz="2400">
              <a:latin typeface="Roboto" pitchFamily="2" charset="0"/>
              <a:ea typeface="Roboto" pitchFamily="2" charset="0"/>
            </a:endParaRPr>
          </a:p>
          <a:p>
            <a:pPr>
              <a:buFont typeface="Arial" panose="020B0604020202020204" pitchFamily="34" charset="0"/>
              <a:buChar char="•"/>
            </a:pPr>
            <a:endParaRPr lang="en-US" sz="2400">
              <a:latin typeface="Roboto" pitchFamily="2" charset="0"/>
              <a:ea typeface="Roboto" pitchFamily="2" charset="0"/>
            </a:endParaRPr>
          </a:p>
          <a:p>
            <a:pPr>
              <a:buFont typeface="Arial" panose="020B0604020202020204" pitchFamily="34" charset="0"/>
              <a:buChar char="•"/>
            </a:pPr>
            <a:endParaRPr lang="en-US" sz="2400">
              <a:latin typeface="Roboto" pitchFamily="2" charset="0"/>
              <a:ea typeface="Roboto" pitchFamily="2" charset="0"/>
            </a:endParaRPr>
          </a:p>
          <a:p>
            <a:pPr>
              <a:buFont typeface="Arial" panose="020B0604020202020204" pitchFamily="34" charset="0"/>
              <a:buChar char="•"/>
            </a:pPr>
            <a:endParaRPr lang="en-US" sz="2400">
              <a:latin typeface="Roboto" pitchFamily="2" charset="0"/>
              <a:ea typeface="Roboto" pitchFamily="2" charset="0"/>
            </a:endParaRPr>
          </a:p>
          <a:p>
            <a:pPr>
              <a:buFont typeface="Arial" panose="020B0604020202020204" pitchFamily="34" charset="0"/>
              <a:buChar char="•"/>
            </a:pPr>
            <a:endParaRPr lang="en-US" sz="2400">
              <a:latin typeface="Roboto" pitchFamily="2" charset="0"/>
              <a:ea typeface="Roboto" pitchFamily="2" charset="0"/>
            </a:endParaRPr>
          </a:p>
        </p:txBody>
      </p:sp>
      <p:sp>
        <p:nvSpPr>
          <p:cNvPr id="3" name="Title 2">
            <a:extLst>
              <a:ext uri="{FF2B5EF4-FFF2-40B4-BE49-F238E27FC236}">
                <a16:creationId xmlns:a16="http://schemas.microsoft.com/office/drawing/2014/main" id="{816E73CE-50B6-46CB-BE15-1E6F3FC7C348}"/>
              </a:ext>
            </a:extLst>
          </p:cNvPr>
          <p:cNvSpPr>
            <a:spLocks noGrp="1"/>
          </p:cNvSpPr>
          <p:nvPr>
            <p:ph type="title"/>
          </p:nvPr>
        </p:nvSpPr>
        <p:spPr>
          <a:xfrm>
            <a:off x="546957" y="550434"/>
            <a:ext cx="11427278" cy="1325563"/>
          </a:xfrm>
        </p:spPr>
        <p:txBody>
          <a:bodyPr lIns="91440" tIns="45720" rIns="91440" bIns="45720" anchor="ctr" anchorCtr="0">
            <a:normAutofit/>
          </a:bodyPr>
          <a:lstStyle/>
          <a:p>
            <a:r>
              <a:rPr lang="en-US" sz="3600" b="1">
                <a:latin typeface="Roboto Lt"/>
                <a:ea typeface="Roboto" pitchFamily="2" charset="0"/>
                <a:cs typeface="Arial"/>
              </a:rPr>
              <a:t>Technical Assistance:</a:t>
            </a:r>
            <a:br>
              <a:rPr lang="en-US" sz="3600" b="1">
                <a:latin typeface="Roboto Lt"/>
                <a:ea typeface="Roboto" pitchFamily="2" charset="0"/>
                <a:cs typeface="Arial"/>
              </a:rPr>
            </a:br>
            <a:r>
              <a:rPr lang="en-US" sz="3600" err="1">
                <a:latin typeface="Roboto Lt"/>
                <a:ea typeface="Roboto" pitchFamily="2" charset="0"/>
                <a:cs typeface="Arial"/>
              </a:rPr>
              <a:t>FlexTech</a:t>
            </a:r>
            <a:r>
              <a:rPr lang="en-US" sz="3600">
                <a:latin typeface="Roboto Lt"/>
                <a:ea typeface="Roboto" pitchFamily="2" charset="0"/>
                <a:cs typeface="Arial"/>
              </a:rPr>
              <a:t> (PON 4192)</a:t>
            </a:r>
            <a:endParaRPr lang="en-US" sz="3600">
              <a:latin typeface="Roboto Lt"/>
              <a:ea typeface="Roboto" pitchFamily="2" charset="0"/>
            </a:endParaRPr>
          </a:p>
        </p:txBody>
      </p:sp>
    </p:spTree>
    <p:extLst>
      <p:ext uri="{BB962C8B-B14F-4D97-AF65-F5344CB8AC3E}">
        <p14:creationId xmlns:p14="http://schemas.microsoft.com/office/powerpoint/2010/main" val="247784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FCBE09-3185-A008-D6F0-A0C0F26AD5A9}"/>
              </a:ext>
            </a:extLst>
          </p:cNvPr>
          <p:cNvSpPr>
            <a:spLocks noGrp="1"/>
          </p:cNvSpPr>
          <p:nvPr>
            <p:ph idx="1"/>
          </p:nvPr>
        </p:nvSpPr>
        <p:spPr>
          <a:xfrm>
            <a:off x="546957" y="1976564"/>
            <a:ext cx="11377565" cy="4404154"/>
          </a:xfrm>
        </p:spPr>
        <p:txBody>
          <a:bodyPr/>
          <a:lstStyle/>
          <a:p>
            <a:pPr>
              <a:buFont typeface="Arial" panose="020B0604020202020204" pitchFamily="34" charset="0"/>
              <a:buChar char="•"/>
            </a:pPr>
            <a:r>
              <a:rPr lang="en-US" sz="2400" b="1">
                <a:solidFill>
                  <a:srgbClr val="0077C8"/>
                </a:solidFill>
                <a:latin typeface="+mj-lt"/>
                <a:ea typeface="Roboto" pitchFamily="2" charset="0"/>
                <a:cs typeface="Arial"/>
              </a:rPr>
              <a:t>Install one or more of up to four building system upgrade packages:</a:t>
            </a:r>
          </a:p>
          <a:p>
            <a:pPr lvl="1">
              <a:buFont typeface="Arial" panose="020B0604020202020204" pitchFamily="34" charset="0"/>
              <a:buChar char="•"/>
            </a:pPr>
            <a:r>
              <a:rPr lang="en-US" sz="2000">
                <a:solidFill>
                  <a:schemeClr val="accent1">
                    <a:lumMod val="50000"/>
                  </a:schemeClr>
                </a:solidFill>
                <a:latin typeface="+mj-lt"/>
                <a:ea typeface="Roboto" pitchFamily="2" charset="0"/>
              </a:rPr>
              <a:t>Envelope</a:t>
            </a:r>
          </a:p>
          <a:p>
            <a:pPr lvl="1">
              <a:buFont typeface="Arial" panose="020B0604020202020204" pitchFamily="34" charset="0"/>
              <a:buChar char="•"/>
            </a:pPr>
            <a:r>
              <a:rPr lang="en-US" sz="2000">
                <a:solidFill>
                  <a:schemeClr val="accent1">
                    <a:lumMod val="50000"/>
                  </a:schemeClr>
                </a:solidFill>
                <a:latin typeface="+mj-lt"/>
                <a:ea typeface="Roboto" pitchFamily="2" charset="0"/>
              </a:rPr>
              <a:t>Ventilation</a:t>
            </a:r>
          </a:p>
          <a:p>
            <a:pPr lvl="1">
              <a:buFont typeface="Arial" panose="020B0604020202020204" pitchFamily="34" charset="0"/>
              <a:buChar char="•"/>
            </a:pPr>
            <a:r>
              <a:rPr lang="en-US" sz="2000">
                <a:solidFill>
                  <a:schemeClr val="accent1">
                    <a:lumMod val="50000"/>
                  </a:schemeClr>
                </a:solidFill>
                <a:latin typeface="+mj-lt"/>
                <a:ea typeface="Roboto" pitchFamily="2" charset="0"/>
              </a:rPr>
              <a:t>Heating/cooling electrification</a:t>
            </a:r>
          </a:p>
          <a:p>
            <a:pPr lvl="1">
              <a:buFont typeface="Arial" panose="020B0604020202020204" pitchFamily="34" charset="0"/>
              <a:buChar char="•"/>
            </a:pPr>
            <a:r>
              <a:rPr lang="en-US" sz="2000">
                <a:solidFill>
                  <a:schemeClr val="accent1">
                    <a:lumMod val="50000"/>
                  </a:schemeClr>
                </a:solidFill>
                <a:latin typeface="+mj-lt"/>
                <a:ea typeface="Roboto" pitchFamily="2" charset="0"/>
              </a:rPr>
              <a:t>DHW full or partial electrification</a:t>
            </a:r>
          </a:p>
          <a:p>
            <a:pPr>
              <a:buFont typeface="Arial" panose="020B0604020202020204" pitchFamily="34" charset="0"/>
              <a:buChar char="•"/>
            </a:pPr>
            <a:r>
              <a:rPr lang="en-US" sz="2400" b="1">
                <a:solidFill>
                  <a:srgbClr val="0077C8"/>
                </a:solidFill>
                <a:latin typeface="+mj-lt"/>
                <a:ea typeface="Roboto" pitchFamily="2" charset="0"/>
                <a:cs typeface="Arial"/>
              </a:rPr>
              <a:t>Packages designed to be modular </a:t>
            </a:r>
          </a:p>
          <a:p>
            <a:pPr lvl="1">
              <a:buFont typeface="Arial" panose="020B0604020202020204" pitchFamily="34" charset="0"/>
              <a:buChar char="•"/>
            </a:pPr>
            <a:r>
              <a:rPr lang="en-US" sz="2000">
                <a:solidFill>
                  <a:schemeClr val="accent1">
                    <a:lumMod val="50000"/>
                  </a:schemeClr>
                </a:solidFill>
                <a:latin typeface="+mj-lt"/>
                <a:ea typeface="Roboto" pitchFamily="2" charset="0"/>
              </a:rPr>
              <a:t>Can implement one at a time</a:t>
            </a:r>
          </a:p>
          <a:p>
            <a:pPr>
              <a:buFont typeface="Arial" panose="020B0604020202020204" pitchFamily="34" charset="0"/>
              <a:buChar char="•"/>
            </a:pPr>
            <a:r>
              <a:rPr lang="en-US" sz="2400" b="1">
                <a:solidFill>
                  <a:srgbClr val="0077C8"/>
                </a:solidFill>
                <a:latin typeface="+mj-lt"/>
                <a:ea typeface="Roboto" pitchFamily="2" charset="0"/>
                <a:cs typeface="Arial"/>
              </a:rPr>
              <a:t>Providers: </a:t>
            </a:r>
            <a:r>
              <a:rPr lang="en-US" b="0">
                <a:solidFill>
                  <a:schemeClr val="accent1">
                    <a:lumMod val="50000"/>
                  </a:schemeClr>
                </a:solidFill>
                <a:latin typeface="+mj-lt"/>
                <a:ea typeface="Roboto" pitchFamily="2" charset="0"/>
              </a:rPr>
              <a:t>Must work with FlexTech Consultant or Multifamily Building Solutions Provider</a:t>
            </a:r>
          </a:p>
          <a:p>
            <a:pPr>
              <a:buFont typeface="Arial" panose="020B0604020202020204" pitchFamily="34" charset="0"/>
              <a:buChar char="•"/>
            </a:pPr>
            <a:endParaRPr lang="en-US" sz="2400">
              <a:latin typeface="Roboto" pitchFamily="2" charset="0"/>
              <a:ea typeface="Roboto" pitchFamily="2" charset="0"/>
            </a:endParaRPr>
          </a:p>
        </p:txBody>
      </p:sp>
      <p:sp>
        <p:nvSpPr>
          <p:cNvPr id="3" name="Title 2">
            <a:extLst>
              <a:ext uri="{FF2B5EF4-FFF2-40B4-BE49-F238E27FC236}">
                <a16:creationId xmlns:a16="http://schemas.microsoft.com/office/drawing/2014/main" id="{ECCD8377-6E08-8142-BFE2-DE67E073B839}"/>
              </a:ext>
            </a:extLst>
          </p:cNvPr>
          <p:cNvSpPr>
            <a:spLocks noGrp="1"/>
          </p:cNvSpPr>
          <p:nvPr>
            <p:ph type="title"/>
          </p:nvPr>
        </p:nvSpPr>
        <p:spPr/>
        <p:txBody>
          <a:bodyPr>
            <a:normAutofit/>
          </a:bodyPr>
          <a:lstStyle/>
          <a:p>
            <a:r>
              <a:rPr lang="en-US" sz="3600" b="1">
                <a:latin typeface="Roboto Lt"/>
                <a:ea typeface="Roboto" pitchFamily="2" charset="0"/>
              </a:rPr>
              <a:t>Implementation:</a:t>
            </a:r>
            <a:br>
              <a:rPr lang="en-US" sz="3600" b="1">
                <a:latin typeface="Roboto Lt"/>
                <a:ea typeface="Roboto" pitchFamily="2" charset="0"/>
              </a:rPr>
            </a:br>
            <a:r>
              <a:rPr lang="en-US" sz="3600">
                <a:latin typeface="Roboto Lt"/>
                <a:ea typeface="Roboto" pitchFamily="2" charset="0"/>
              </a:rPr>
              <a:t>Low Carbon Pathways</a:t>
            </a:r>
            <a:endParaRPr lang="en-US" sz="3600" b="1">
              <a:latin typeface="Roboto Lt"/>
              <a:ea typeface="Roboto" pitchFamily="2" charset="0"/>
            </a:endParaRPr>
          </a:p>
        </p:txBody>
      </p:sp>
    </p:spTree>
    <p:extLst>
      <p:ext uri="{BB962C8B-B14F-4D97-AF65-F5344CB8AC3E}">
        <p14:creationId xmlns:p14="http://schemas.microsoft.com/office/powerpoint/2010/main" val="63513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2BB76B-A0A7-65FB-688F-0734909C454B}"/>
              </a:ext>
            </a:extLst>
          </p:cNvPr>
          <p:cNvPicPr>
            <a:picLocks noChangeAspect="1"/>
          </p:cNvPicPr>
          <p:nvPr/>
        </p:nvPicPr>
        <p:blipFill rotWithShape="1">
          <a:blip r:embed="rId2"/>
          <a:srcRect l="4427" t="4842" r="3893" b="9048"/>
          <a:stretch/>
        </p:blipFill>
        <p:spPr>
          <a:xfrm>
            <a:off x="3438144" y="2133599"/>
            <a:ext cx="8753856" cy="4216517"/>
          </a:xfrm>
          <a:prstGeom prst="rect">
            <a:avLst/>
          </a:prstGeom>
        </p:spPr>
      </p:pic>
      <p:sp>
        <p:nvSpPr>
          <p:cNvPr id="2" name="Content Placeholder 1">
            <a:extLst>
              <a:ext uri="{FF2B5EF4-FFF2-40B4-BE49-F238E27FC236}">
                <a16:creationId xmlns:a16="http://schemas.microsoft.com/office/drawing/2014/main" id="{F03785D0-1D77-AD01-FB38-4CE6136C4599}"/>
              </a:ext>
            </a:extLst>
          </p:cNvPr>
          <p:cNvSpPr>
            <a:spLocks noGrp="1"/>
          </p:cNvSpPr>
          <p:nvPr>
            <p:ph idx="1"/>
          </p:nvPr>
        </p:nvSpPr>
        <p:spPr>
          <a:xfrm>
            <a:off x="134113" y="2133599"/>
            <a:ext cx="3304032" cy="4351338"/>
          </a:xfrm>
        </p:spPr>
        <p:txBody>
          <a:bodyPr/>
          <a:lstStyle/>
          <a:p>
            <a:pPr>
              <a:buFont typeface="Arial" panose="020B0604020202020204" pitchFamily="34" charset="0"/>
              <a:buChar char="•"/>
            </a:pPr>
            <a:r>
              <a:rPr lang="en-US" sz="2400" b="0">
                <a:solidFill>
                  <a:schemeClr val="accent1">
                    <a:lumMod val="50000"/>
                  </a:schemeClr>
                </a:solidFill>
                <a:latin typeface="+mj-lt"/>
                <a:cs typeface="Arial"/>
              </a:rPr>
              <a:t>Statewide affordable multifamily efficiency program. </a:t>
            </a:r>
          </a:p>
          <a:p>
            <a:pPr>
              <a:buFont typeface="Arial" panose="020B0604020202020204" pitchFamily="34" charset="0"/>
              <a:buChar char="•"/>
            </a:pPr>
            <a:r>
              <a:rPr lang="en-US" sz="2400" b="0">
                <a:solidFill>
                  <a:schemeClr val="accent1">
                    <a:lumMod val="50000"/>
                  </a:schemeClr>
                </a:solidFill>
                <a:latin typeface="+mj-lt"/>
                <a:cs typeface="Arial"/>
              </a:rPr>
              <a:t>Administered by </a:t>
            </a:r>
            <a:br>
              <a:rPr lang="en-US" sz="2400" b="0">
                <a:solidFill>
                  <a:schemeClr val="accent1">
                    <a:lumMod val="50000"/>
                  </a:schemeClr>
                </a:solidFill>
                <a:latin typeface="+mj-lt"/>
                <a:cs typeface="Arial"/>
              </a:rPr>
            </a:br>
            <a:r>
              <a:rPr lang="en-US" sz="2400" b="0">
                <a:solidFill>
                  <a:schemeClr val="accent1">
                    <a:lumMod val="50000"/>
                  </a:schemeClr>
                </a:solidFill>
                <a:latin typeface="+mj-lt"/>
                <a:cs typeface="Arial"/>
              </a:rPr>
              <a:t>NYS utilities. </a:t>
            </a:r>
          </a:p>
          <a:p>
            <a:pPr>
              <a:buFont typeface="Arial" panose="020B0604020202020204" pitchFamily="34" charset="0"/>
              <a:buChar char="•"/>
            </a:pPr>
            <a:r>
              <a:rPr lang="en-US" sz="2400" b="0">
                <a:solidFill>
                  <a:schemeClr val="accent1">
                    <a:lumMod val="50000"/>
                  </a:schemeClr>
                </a:solidFill>
                <a:latin typeface="+mj-lt"/>
                <a:cs typeface="Arial"/>
              </a:rPr>
              <a:t>Provides incentives for prescriptive or custom measures, direct install, and/or comprehensive projects.</a:t>
            </a:r>
            <a:endParaRPr lang="en-US" sz="2400" b="0">
              <a:solidFill>
                <a:schemeClr val="accent1">
                  <a:lumMod val="50000"/>
                </a:schemeClr>
              </a:solidFill>
              <a:latin typeface="+mj-lt"/>
            </a:endParaRPr>
          </a:p>
        </p:txBody>
      </p:sp>
      <p:sp>
        <p:nvSpPr>
          <p:cNvPr id="5" name="Title 2">
            <a:extLst>
              <a:ext uri="{FF2B5EF4-FFF2-40B4-BE49-F238E27FC236}">
                <a16:creationId xmlns:a16="http://schemas.microsoft.com/office/drawing/2014/main" id="{69E6EC3E-0C59-BF2D-A363-997BDB294786}"/>
              </a:ext>
            </a:extLst>
          </p:cNvPr>
          <p:cNvSpPr>
            <a:spLocks noGrp="1"/>
          </p:cNvSpPr>
          <p:nvPr>
            <p:ph type="title"/>
          </p:nvPr>
        </p:nvSpPr>
        <p:spPr>
          <a:xfrm>
            <a:off x="487679" y="550863"/>
            <a:ext cx="11704321" cy="1325562"/>
          </a:xfrm>
        </p:spPr>
        <p:txBody>
          <a:bodyPr lIns="91440" tIns="45720" rIns="91440" bIns="45720" anchor="ctr" anchorCtr="0"/>
          <a:lstStyle/>
          <a:p>
            <a:r>
              <a:rPr lang="en-US" sz="3600" b="1">
                <a:latin typeface="+mn-lt"/>
                <a:ea typeface="Roboto" pitchFamily="2" charset="0"/>
                <a:cs typeface="Arial"/>
              </a:rPr>
              <a:t>Statewide Utility Implementation:</a:t>
            </a:r>
            <a:br>
              <a:rPr lang="en-US" sz="3600" b="1">
                <a:latin typeface="+mn-lt"/>
                <a:ea typeface="Roboto" pitchFamily="2" charset="0"/>
                <a:cs typeface="Arial"/>
              </a:rPr>
            </a:br>
            <a:r>
              <a:rPr lang="en-US" sz="3600">
                <a:latin typeface="+mn-lt"/>
                <a:cs typeface="Arial"/>
              </a:rPr>
              <a:t>Affordable Multifamily Efficiency Program (AMEEP)</a:t>
            </a:r>
          </a:p>
        </p:txBody>
      </p:sp>
    </p:spTree>
    <p:extLst>
      <p:ext uri="{BB962C8B-B14F-4D97-AF65-F5344CB8AC3E}">
        <p14:creationId xmlns:p14="http://schemas.microsoft.com/office/powerpoint/2010/main" val="629154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3575D-AD3F-4C90-9C5A-C424763B8603}"/>
              </a:ext>
            </a:extLst>
          </p:cNvPr>
          <p:cNvSpPr>
            <a:spLocks noGrp="1"/>
          </p:cNvSpPr>
          <p:nvPr>
            <p:ph idx="1"/>
          </p:nvPr>
        </p:nvSpPr>
        <p:spPr>
          <a:xfrm>
            <a:off x="332310" y="1867560"/>
            <a:ext cx="6562607" cy="4606392"/>
          </a:xfrm>
        </p:spPr>
        <p:txBody>
          <a:bodyPr lIns="91440" tIns="45720" rIns="91440" bIns="45720" anchor="t"/>
          <a:lstStyle/>
          <a:p>
            <a:pPr>
              <a:buFont typeface="Arial" panose="020B0604020202020204" pitchFamily="34" charset="0"/>
              <a:buChar char="•"/>
            </a:pPr>
            <a:r>
              <a:rPr lang="en-US" b="1">
                <a:solidFill>
                  <a:schemeClr val="accent1">
                    <a:lumMod val="50000"/>
                  </a:schemeClr>
                </a:solidFill>
                <a:latin typeface="+mj-lt"/>
                <a:cs typeface="Arial"/>
              </a:rPr>
              <a:t>Incentive Structure</a:t>
            </a:r>
          </a:p>
          <a:p>
            <a:pPr lvl="1">
              <a:buFont typeface="Arial" panose="020B0604020202020204" pitchFamily="34" charset="0"/>
              <a:buChar char="•"/>
            </a:pPr>
            <a:r>
              <a:rPr lang="en-US" sz="2000" b="1">
                <a:solidFill>
                  <a:schemeClr val="accent1">
                    <a:lumMod val="50000"/>
                  </a:schemeClr>
                </a:solidFill>
                <a:latin typeface="+mj-lt"/>
                <a:cs typeface="Arial"/>
              </a:rPr>
              <a:t>Prescriptive/Non-comprehensive</a:t>
            </a:r>
            <a:r>
              <a:rPr lang="en-US" sz="2000">
                <a:solidFill>
                  <a:schemeClr val="accent1">
                    <a:lumMod val="50000"/>
                  </a:schemeClr>
                </a:solidFill>
                <a:latin typeface="+mj-lt"/>
                <a:cs typeface="Arial"/>
              </a:rPr>
              <a:t>: Projects receive incentives on a measure-specific basis. Incentives are determined by a fixed rate per measure or $/energy savings.</a:t>
            </a:r>
          </a:p>
          <a:p>
            <a:pPr lvl="1">
              <a:buFont typeface="Arial" panose="020B0604020202020204" pitchFamily="34" charset="0"/>
              <a:buChar char="•"/>
            </a:pPr>
            <a:r>
              <a:rPr lang="en-US" sz="2000" b="1">
                <a:solidFill>
                  <a:schemeClr val="accent1">
                    <a:lumMod val="50000"/>
                  </a:schemeClr>
                </a:solidFill>
                <a:latin typeface="+mj-lt"/>
                <a:cs typeface="Arial"/>
              </a:rPr>
              <a:t>Comprehensive</a:t>
            </a:r>
            <a:r>
              <a:rPr lang="en-US" sz="2000">
                <a:solidFill>
                  <a:schemeClr val="accent1">
                    <a:lumMod val="50000"/>
                  </a:schemeClr>
                </a:solidFill>
                <a:latin typeface="+mj-lt"/>
                <a:cs typeface="Arial"/>
              </a:rPr>
              <a:t>: Must meet 100 point minimum. </a:t>
            </a:r>
            <a:endParaRPr lang="en-US" sz="2000">
              <a:solidFill>
                <a:schemeClr val="accent1">
                  <a:lumMod val="50000"/>
                </a:schemeClr>
              </a:solidFill>
              <a:latin typeface="+mj-lt"/>
            </a:endParaRPr>
          </a:p>
          <a:p>
            <a:pPr lvl="2">
              <a:buFont typeface="Arial" panose="020B0604020202020204" pitchFamily="34" charset="0"/>
              <a:buChar char="•"/>
            </a:pPr>
            <a:r>
              <a:rPr lang="en-US" sz="2000">
                <a:solidFill>
                  <a:schemeClr val="accent1">
                    <a:lumMod val="50000"/>
                  </a:schemeClr>
                </a:solidFill>
                <a:latin typeface="+mj-lt"/>
                <a:cs typeface="Arial"/>
              </a:rPr>
              <a:t>Multiple measures can be combined to meet threshold. </a:t>
            </a:r>
            <a:endParaRPr lang="en-US" sz="2000">
              <a:solidFill>
                <a:schemeClr val="accent1">
                  <a:lumMod val="50000"/>
                </a:schemeClr>
              </a:solidFill>
              <a:latin typeface="+mj-lt"/>
            </a:endParaRPr>
          </a:p>
          <a:p>
            <a:pPr lvl="2">
              <a:buFont typeface="Arial" panose="020B0604020202020204" pitchFamily="34" charset="0"/>
              <a:buChar char="•"/>
            </a:pPr>
            <a:r>
              <a:rPr lang="en-US" sz="2000">
                <a:solidFill>
                  <a:schemeClr val="accent1">
                    <a:lumMod val="50000"/>
                  </a:schemeClr>
                </a:solidFill>
                <a:latin typeface="+mj-lt"/>
                <a:cs typeface="Arial"/>
              </a:rPr>
              <a:t>Incentives differ between upstate and downstate.</a:t>
            </a:r>
            <a:endParaRPr lang="en-US">
              <a:solidFill>
                <a:schemeClr val="accent1">
                  <a:lumMod val="50000"/>
                </a:schemeClr>
              </a:solidFill>
              <a:latin typeface="+mj-lt"/>
              <a:cs typeface="Arial"/>
            </a:endParaRPr>
          </a:p>
          <a:p>
            <a:pPr>
              <a:buFont typeface="Arial" panose="020B0604020202020204" pitchFamily="34" charset="0"/>
              <a:buChar char="•"/>
            </a:pPr>
            <a:r>
              <a:rPr lang="en-US" b="1">
                <a:solidFill>
                  <a:schemeClr val="accent1">
                    <a:lumMod val="50000"/>
                  </a:schemeClr>
                </a:solidFill>
                <a:latin typeface="+mj-lt"/>
                <a:cs typeface="Arial"/>
              </a:rPr>
              <a:t>Eligibility</a:t>
            </a:r>
            <a:r>
              <a:rPr lang="en-US">
                <a:solidFill>
                  <a:schemeClr val="accent1">
                    <a:lumMod val="50000"/>
                  </a:schemeClr>
                </a:solidFill>
                <a:latin typeface="+mj-lt"/>
                <a:cs typeface="Arial"/>
              </a:rPr>
              <a:t>: </a:t>
            </a:r>
            <a:endParaRPr lang="en-US">
              <a:solidFill>
                <a:schemeClr val="accent1">
                  <a:lumMod val="50000"/>
                </a:schemeClr>
              </a:solidFill>
              <a:latin typeface="+mj-lt"/>
            </a:endParaRPr>
          </a:p>
          <a:p>
            <a:pPr lvl="1">
              <a:buFont typeface="Arial" panose="020B0604020202020204" pitchFamily="34" charset="0"/>
              <a:buChar char="•"/>
            </a:pPr>
            <a:r>
              <a:rPr lang="en-US" sz="2000">
                <a:solidFill>
                  <a:schemeClr val="accent1">
                    <a:lumMod val="50000"/>
                  </a:schemeClr>
                </a:solidFill>
                <a:latin typeface="+mj-lt"/>
                <a:cs typeface="Arial"/>
              </a:rPr>
              <a:t>Existing affordable multifamily building. Must be utility customer with gas and/or electric from Central Hudson, Con Edison, National Fuel Gas, National Grid, NYSEG RG&amp;E, or Orange and Rockland. </a:t>
            </a:r>
            <a:endParaRPr lang="en-US" sz="2000">
              <a:solidFill>
                <a:schemeClr val="accent1">
                  <a:lumMod val="50000"/>
                </a:schemeClr>
              </a:solidFill>
              <a:latin typeface="+mj-lt"/>
            </a:endParaRPr>
          </a:p>
          <a:p>
            <a:pPr>
              <a:buFont typeface="Arial" panose="020B0604020202020204" pitchFamily="34" charset="0"/>
              <a:buChar char="•"/>
            </a:pPr>
            <a:endParaRPr lang="en-US"/>
          </a:p>
          <a:p>
            <a:pPr>
              <a:buFont typeface="Arial" panose="020B0604020202020204" pitchFamily="34" charset="0"/>
              <a:buChar char="•"/>
            </a:pPr>
            <a:endParaRPr lang="en-US"/>
          </a:p>
          <a:p>
            <a:pPr>
              <a:buFont typeface="Arial" panose="020B0604020202020204" pitchFamily="34" charset="0"/>
              <a:buChar char="•"/>
            </a:pPr>
            <a:endParaRPr lang="en-US"/>
          </a:p>
        </p:txBody>
      </p:sp>
      <p:sp>
        <p:nvSpPr>
          <p:cNvPr id="3" name="Title 2">
            <a:extLst>
              <a:ext uri="{FF2B5EF4-FFF2-40B4-BE49-F238E27FC236}">
                <a16:creationId xmlns:a16="http://schemas.microsoft.com/office/drawing/2014/main" id="{816E73CE-50B6-46CB-BE15-1E6F3FC7C348}"/>
              </a:ext>
            </a:extLst>
          </p:cNvPr>
          <p:cNvSpPr>
            <a:spLocks noGrp="1"/>
          </p:cNvSpPr>
          <p:nvPr>
            <p:ph type="title"/>
          </p:nvPr>
        </p:nvSpPr>
        <p:spPr>
          <a:xfrm>
            <a:off x="332310" y="550434"/>
            <a:ext cx="11781446" cy="1314831"/>
          </a:xfrm>
        </p:spPr>
        <p:txBody>
          <a:bodyPr lIns="91440" tIns="45720" rIns="91440" bIns="45720" anchor="ctr" anchorCtr="0"/>
          <a:lstStyle/>
          <a:p>
            <a:r>
              <a:rPr lang="en-US" sz="3600" b="1">
                <a:latin typeface="Roboto" pitchFamily="2" charset="0"/>
                <a:ea typeface="Roboto" pitchFamily="2" charset="0"/>
                <a:cs typeface="Arial"/>
              </a:rPr>
              <a:t>Statewide Utility Implementation:</a:t>
            </a:r>
            <a:br>
              <a:rPr lang="en-US" sz="3600" b="1">
                <a:latin typeface="Roboto" pitchFamily="2" charset="0"/>
                <a:ea typeface="Roboto" pitchFamily="2" charset="0"/>
                <a:cs typeface="Arial"/>
              </a:rPr>
            </a:br>
            <a:r>
              <a:rPr lang="en-US" sz="3600">
                <a:latin typeface="Roboto Lt"/>
                <a:cs typeface="Arial"/>
              </a:rPr>
              <a:t>Affordable Multifamily Efficiency Program (AMEEP)</a:t>
            </a:r>
          </a:p>
        </p:txBody>
      </p:sp>
      <p:pic>
        <p:nvPicPr>
          <p:cNvPr id="4" name="Picture 4">
            <a:extLst>
              <a:ext uri="{FF2B5EF4-FFF2-40B4-BE49-F238E27FC236}">
                <a16:creationId xmlns:a16="http://schemas.microsoft.com/office/drawing/2014/main" id="{96CC487F-05CC-5838-89EA-DA469D09CEF8}"/>
              </a:ext>
            </a:extLst>
          </p:cNvPr>
          <p:cNvPicPr>
            <a:picLocks noChangeAspect="1"/>
          </p:cNvPicPr>
          <p:nvPr/>
        </p:nvPicPr>
        <p:blipFill rotWithShape="1">
          <a:blip r:embed="rId3"/>
          <a:srcRect l="901" t="6086" r="3585" b="8898"/>
          <a:stretch/>
        </p:blipFill>
        <p:spPr>
          <a:xfrm>
            <a:off x="6894917" y="3554084"/>
            <a:ext cx="5218839" cy="1698585"/>
          </a:xfrm>
          <a:prstGeom prst="rect">
            <a:avLst/>
          </a:prstGeom>
        </p:spPr>
      </p:pic>
    </p:spTree>
    <p:extLst>
      <p:ext uri="{BB962C8B-B14F-4D97-AF65-F5344CB8AC3E}">
        <p14:creationId xmlns:p14="http://schemas.microsoft.com/office/powerpoint/2010/main" val="1057028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A3575D-AD3F-4C90-9C5A-C424763B8603}"/>
              </a:ext>
            </a:extLst>
          </p:cNvPr>
          <p:cNvSpPr>
            <a:spLocks noGrp="1"/>
          </p:cNvSpPr>
          <p:nvPr>
            <p:ph idx="1"/>
          </p:nvPr>
        </p:nvSpPr>
        <p:spPr>
          <a:xfrm>
            <a:off x="442258" y="1875997"/>
            <a:ext cx="6888975" cy="5029810"/>
          </a:xfrm>
        </p:spPr>
        <p:txBody>
          <a:bodyPr lIns="91440" tIns="45720" rIns="91440" bIns="45720" anchor="t"/>
          <a:lstStyle/>
          <a:p>
            <a:pPr marL="0" indent="0" eaLnBrk="0" fontAlgn="base" hangingPunct="0">
              <a:lnSpc>
                <a:spcPct val="100000"/>
              </a:lnSpc>
              <a:spcBef>
                <a:spcPts val="600"/>
              </a:spcBef>
              <a:spcAft>
                <a:spcPts val="600"/>
              </a:spcAft>
              <a:buClr>
                <a:prstClr val="black"/>
              </a:buClr>
              <a:buSzPct val="125000"/>
              <a:buNone/>
              <a:defRPr/>
            </a:pPr>
            <a:r>
              <a:rPr kumimoji="0" lang="en-US" sz="2000" b="0" i="0" u="none" strike="noStrike" kern="0" cap="none" spc="0" normalizeH="0" baseline="0" noProof="0">
                <a:ln>
                  <a:noFill/>
                </a:ln>
                <a:solidFill>
                  <a:schemeClr val="accent1">
                    <a:lumMod val="50000"/>
                  </a:schemeClr>
                </a:solidFill>
                <a:effectLst/>
                <a:uLnTx/>
                <a:uFillTx/>
                <a:latin typeface="+mj-lt"/>
                <a:ea typeface="ＭＳ Ｐゴシック" pitchFamily="-110" charset="-128"/>
              </a:rPr>
              <a:t>Funding is available for both affordable and market-rate housing and various electric heat pump technologies </a:t>
            </a:r>
          </a:p>
          <a:p>
            <a:pPr lvl="1" eaLnBrk="0" fontAlgn="base" hangingPunct="0">
              <a:lnSpc>
                <a:spcPct val="100000"/>
              </a:lnSpc>
              <a:spcBef>
                <a:spcPts val="0"/>
              </a:spcBef>
              <a:buClr>
                <a:prstClr val="black"/>
              </a:buClr>
              <a:buSzPct val="125000"/>
              <a:buFont typeface="Arial" panose="020B0604020202020204" pitchFamily="34" charset="0"/>
              <a:buChar char="•"/>
              <a:defRPr/>
            </a:pPr>
            <a:r>
              <a:rPr kumimoji="0" lang="en-US" b="0" i="0" u="none" strike="noStrike" kern="0" cap="none" spc="0" normalizeH="0" baseline="0" noProof="0">
                <a:ln>
                  <a:noFill/>
                </a:ln>
                <a:solidFill>
                  <a:schemeClr val="accent1">
                    <a:lumMod val="50000"/>
                  </a:schemeClr>
                </a:solidFill>
                <a:effectLst/>
                <a:uLnTx/>
                <a:uFillTx/>
                <a:latin typeface="+mj-lt"/>
                <a:ea typeface="ＭＳ Ｐゴシック" pitchFamily="-110" charset="-128"/>
              </a:rPr>
              <a:t>Air Source Heat Pump</a:t>
            </a:r>
          </a:p>
          <a:p>
            <a:pPr lvl="1" eaLnBrk="0" fontAlgn="base" hangingPunct="0">
              <a:lnSpc>
                <a:spcPct val="100000"/>
              </a:lnSpc>
              <a:spcBef>
                <a:spcPts val="0"/>
              </a:spcBef>
              <a:buClr>
                <a:prstClr val="black"/>
              </a:buClr>
              <a:buSzPct val="125000"/>
              <a:buFont typeface="Arial" panose="020B0604020202020204" pitchFamily="34" charset="0"/>
              <a:buChar char="•"/>
              <a:defRPr/>
            </a:pPr>
            <a:r>
              <a:rPr kumimoji="0" lang="en-US" b="0" i="0" u="none" strike="noStrike" kern="0" cap="none" spc="0" normalizeH="0" baseline="0" noProof="0">
                <a:ln>
                  <a:noFill/>
                </a:ln>
                <a:solidFill>
                  <a:schemeClr val="accent1">
                    <a:lumMod val="50000"/>
                  </a:schemeClr>
                </a:solidFill>
                <a:effectLst/>
                <a:uLnTx/>
                <a:uFillTx/>
                <a:latin typeface="+mj-lt"/>
                <a:ea typeface="ＭＳ Ｐゴシック" pitchFamily="-110" charset="-128"/>
              </a:rPr>
              <a:t>Ground Source Heat Pump </a:t>
            </a:r>
          </a:p>
          <a:p>
            <a:pPr lvl="1" eaLnBrk="0" fontAlgn="base" hangingPunct="0">
              <a:lnSpc>
                <a:spcPct val="100000"/>
              </a:lnSpc>
              <a:spcBef>
                <a:spcPts val="0"/>
              </a:spcBef>
              <a:buClr>
                <a:prstClr val="black"/>
              </a:buClr>
              <a:buSzPct val="125000"/>
              <a:buFont typeface="Arial" panose="020B0604020202020204" pitchFamily="34" charset="0"/>
              <a:buChar char="•"/>
              <a:defRPr/>
            </a:pPr>
            <a:r>
              <a:rPr kumimoji="0" lang="en-US" b="0" i="0" u="none" strike="noStrike" kern="0" cap="none" spc="0" normalizeH="0" baseline="0" noProof="0">
                <a:ln>
                  <a:noFill/>
                </a:ln>
                <a:solidFill>
                  <a:schemeClr val="accent1">
                    <a:lumMod val="50000"/>
                  </a:schemeClr>
                </a:solidFill>
                <a:effectLst/>
                <a:uLnTx/>
                <a:uFillTx/>
                <a:latin typeface="+mj-lt"/>
                <a:ea typeface="ＭＳ Ｐゴシック" pitchFamily="-110" charset="-128"/>
              </a:rPr>
              <a:t>Heat Pump Water</a:t>
            </a:r>
            <a:r>
              <a:rPr lang="en-US" kern="0">
                <a:solidFill>
                  <a:schemeClr val="accent1">
                    <a:lumMod val="50000"/>
                  </a:schemeClr>
                </a:solidFill>
                <a:latin typeface="+mj-lt"/>
                <a:ea typeface="ＭＳ Ｐゴシック" pitchFamily="-110" charset="-128"/>
              </a:rPr>
              <a:t> Heaters</a:t>
            </a:r>
          </a:p>
          <a:p>
            <a:pPr lvl="1" eaLnBrk="0" fontAlgn="base" hangingPunct="0">
              <a:lnSpc>
                <a:spcPct val="100000"/>
              </a:lnSpc>
              <a:spcBef>
                <a:spcPts val="0"/>
              </a:spcBef>
              <a:buClr>
                <a:prstClr val="black"/>
              </a:buClr>
              <a:buSzPct val="125000"/>
              <a:buFont typeface="Arial" panose="020B0604020202020204" pitchFamily="34" charset="0"/>
              <a:buChar char="•"/>
              <a:defRPr/>
            </a:pPr>
            <a:r>
              <a:rPr kumimoji="0" lang="en-US" b="0" i="0" u="none" strike="noStrike" kern="0" cap="none" spc="0" normalizeH="0" baseline="0" noProof="0">
                <a:ln>
                  <a:noFill/>
                </a:ln>
                <a:solidFill>
                  <a:schemeClr val="accent1">
                    <a:lumMod val="50000"/>
                  </a:schemeClr>
                </a:solidFill>
                <a:effectLst/>
                <a:uLnTx/>
                <a:uFillTx/>
                <a:latin typeface="+mj-lt"/>
                <a:ea typeface="ＭＳ Ｐゴシック" pitchFamily="-110" charset="-128"/>
              </a:rPr>
              <a:t>Custom </a:t>
            </a:r>
            <a:r>
              <a:rPr lang="en-US" kern="0">
                <a:solidFill>
                  <a:schemeClr val="accent1">
                    <a:lumMod val="50000"/>
                  </a:schemeClr>
                </a:solidFill>
                <a:latin typeface="+mj-lt"/>
                <a:ea typeface="ＭＳ Ｐゴシック" pitchFamily="-110" charset="-128"/>
              </a:rPr>
              <a:t>Space Heating + Envelope Retrofit</a:t>
            </a:r>
          </a:p>
          <a:p>
            <a:pPr lvl="1" eaLnBrk="0" fontAlgn="base" hangingPunct="0">
              <a:lnSpc>
                <a:spcPct val="100000"/>
              </a:lnSpc>
              <a:spcBef>
                <a:spcPts val="0"/>
              </a:spcBef>
              <a:buClr>
                <a:prstClr val="black"/>
              </a:buClr>
              <a:buSzPct val="125000"/>
              <a:buFont typeface="Arial" panose="020B0604020202020204" pitchFamily="34" charset="0"/>
              <a:buChar char="•"/>
              <a:defRPr/>
            </a:pPr>
            <a:endParaRPr kumimoji="0" lang="en-US" b="0" i="0" u="none" strike="noStrike" kern="0" cap="none" spc="0" normalizeH="0" baseline="0" noProof="0">
              <a:ln>
                <a:noFill/>
              </a:ln>
              <a:solidFill>
                <a:schemeClr val="accent1">
                  <a:lumMod val="50000"/>
                </a:schemeClr>
              </a:solidFill>
              <a:effectLst/>
              <a:uLnTx/>
              <a:uFillTx/>
              <a:latin typeface="+mj-lt"/>
              <a:ea typeface="ＭＳ Ｐゴシック" pitchFamily="-110" charset="-128"/>
            </a:endParaRPr>
          </a:p>
          <a:p>
            <a:pPr marL="274320" lvl="1" indent="0" eaLnBrk="0" fontAlgn="base" hangingPunct="0">
              <a:lnSpc>
                <a:spcPct val="100000"/>
              </a:lnSpc>
              <a:spcBef>
                <a:spcPts val="0"/>
              </a:spcBef>
              <a:buClr>
                <a:prstClr val="black"/>
              </a:buClr>
              <a:buSzPct val="125000"/>
              <a:buNone/>
              <a:defRPr/>
            </a:pPr>
            <a:endParaRPr kumimoji="0" lang="en-US" b="0" i="0" u="none" strike="noStrike" kern="0" cap="none" spc="0" normalizeH="0" baseline="0" noProof="0">
              <a:ln>
                <a:noFill/>
              </a:ln>
              <a:solidFill>
                <a:schemeClr val="accent1">
                  <a:lumMod val="50000"/>
                </a:schemeClr>
              </a:solidFill>
              <a:effectLst/>
              <a:uLnTx/>
              <a:uFillTx/>
              <a:latin typeface="+mj-lt"/>
              <a:ea typeface="ＭＳ Ｐゴシック" pitchFamily="-110" charset="-128"/>
            </a:endParaRPr>
          </a:p>
          <a:p>
            <a:pPr marL="0" indent="0">
              <a:spcBef>
                <a:spcPts val="600"/>
              </a:spcBef>
              <a:buClr>
                <a:prstClr val="black"/>
              </a:buClr>
              <a:buNone/>
            </a:pPr>
            <a:r>
              <a:rPr lang="en-US" b="0">
                <a:solidFill>
                  <a:schemeClr val="accent1">
                    <a:lumMod val="50000"/>
                  </a:schemeClr>
                </a:solidFill>
                <a:latin typeface="+mj-lt"/>
              </a:rPr>
              <a:t>The Joint Management Committee (“JMC”), consisting of the NYS Electric Utilities and NYSERDA, oversee the Clean Heat Program</a:t>
            </a:r>
            <a:endParaRPr lang="en-US" sz="2400" b="0" kern="0">
              <a:solidFill>
                <a:schemeClr val="accent1">
                  <a:lumMod val="50000"/>
                </a:schemeClr>
              </a:solidFill>
              <a:latin typeface="+mj-lt"/>
            </a:endParaRPr>
          </a:p>
          <a:p>
            <a:pPr lvl="1">
              <a:spcBef>
                <a:spcPts val="600"/>
              </a:spcBef>
              <a:buClr>
                <a:prstClr val="black"/>
              </a:buClr>
              <a:buFont typeface="Arial" panose="020B0604020202020204" pitchFamily="34" charset="0"/>
              <a:buChar char="•"/>
            </a:pPr>
            <a:r>
              <a:rPr lang="en-US" kern="0">
                <a:solidFill>
                  <a:schemeClr val="accent1">
                    <a:lumMod val="50000"/>
                  </a:schemeClr>
                </a:solidFill>
                <a:latin typeface="+mj-lt"/>
              </a:rPr>
              <a:t>The NYS Electric Utilities implement the incentives program </a:t>
            </a:r>
          </a:p>
          <a:p>
            <a:pPr lvl="1">
              <a:spcBef>
                <a:spcPts val="600"/>
              </a:spcBef>
              <a:buClr>
                <a:prstClr val="black"/>
              </a:buClr>
              <a:buFont typeface="Arial" panose="020B0604020202020204" pitchFamily="34" charset="0"/>
              <a:buChar char="•"/>
            </a:pPr>
            <a:r>
              <a:rPr lang="en-US" kern="0">
                <a:solidFill>
                  <a:schemeClr val="accent1">
                    <a:lumMod val="50000"/>
                  </a:schemeClr>
                </a:solidFill>
                <a:latin typeface="+mj-lt"/>
              </a:rPr>
              <a:t>NYSERDA implements the market enablement programs</a:t>
            </a:r>
            <a:endParaRPr kumimoji="0" lang="en-US" b="0" i="0" u="none" strike="noStrike" kern="0" cap="none" spc="0" normalizeH="0" baseline="0" noProof="0">
              <a:ln>
                <a:noFill/>
              </a:ln>
              <a:solidFill>
                <a:schemeClr val="accent1">
                  <a:lumMod val="50000"/>
                </a:schemeClr>
              </a:solidFill>
              <a:effectLst/>
              <a:uLnTx/>
              <a:uFillTx/>
              <a:latin typeface="+mj-lt"/>
              <a:ea typeface="ＭＳ Ｐゴシック" pitchFamily="-110" charset="-128"/>
            </a:endParaRPr>
          </a:p>
        </p:txBody>
      </p:sp>
      <p:sp>
        <p:nvSpPr>
          <p:cNvPr id="3" name="Title 2">
            <a:extLst>
              <a:ext uri="{FF2B5EF4-FFF2-40B4-BE49-F238E27FC236}">
                <a16:creationId xmlns:a16="http://schemas.microsoft.com/office/drawing/2014/main" id="{816E73CE-50B6-46CB-BE15-1E6F3FC7C348}"/>
              </a:ext>
            </a:extLst>
          </p:cNvPr>
          <p:cNvSpPr>
            <a:spLocks noGrp="1"/>
          </p:cNvSpPr>
          <p:nvPr>
            <p:ph type="title"/>
          </p:nvPr>
        </p:nvSpPr>
        <p:spPr>
          <a:xfrm>
            <a:off x="546957" y="550434"/>
            <a:ext cx="11427278" cy="1325563"/>
          </a:xfrm>
        </p:spPr>
        <p:txBody>
          <a:bodyPr lIns="91440" tIns="45720" rIns="91440" bIns="45720" anchor="ctr" anchorCtr="0"/>
          <a:lstStyle/>
          <a:p>
            <a:r>
              <a:rPr lang="en-US" sz="3600" b="1">
                <a:latin typeface="+mn-lt"/>
                <a:ea typeface="Roboto" pitchFamily="2" charset="0"/>
                <a:cs typeface="Arial"/>
              </a:rPr>
              <a:t>Implementation:</a:t>
            </a:r>
            <a:br>
              <a:rPr lang="en-US" sz="3600">
                <a:latin typeface="+mn-lt"/>
                <a:cs typeface="Arial"/>
              </a:rPr>
            </a:br>
            <a:r>
              <a:rPr lang="en-US" sz="3600">
                <a:latin typeface="+mn-lt"/>
                <a:cs typeface="Arial"/>
              </a:rPr>
              <a:t>New York State Clean Heat</a:t>
            </a:r>
            <a:endParaRPr lang="en-US" sz="3600">
              <a:latin typeface="+mn-lt"/>
            </a:endParaRPr>
          </a:p>
        </p:txBody>
      </p:sp>
      <p:pic>
        <p:nvPicPr>
          <p:cNvPr id="4" name="Picture 3">
            <a:extLst>
              <a:ext uri="{FF2B5EF4-FFF2-40B4-BE49-F238E27FC236}">
                <a16:creationId xmlns:a16="http://schemas.microsoft.com/office/drawing/2014/main" id="{20D5BDF7-0313-6277-9BBA-0EB5575160F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545110" y="3199089"/>
            <a:ext cx="2113299" cy="781789"/>
          </a:xfrm>
          <a:prstGeom prst="rect">
            <a:avLst/>
          </a:prstGeom>
        </p:spPr>
      </p:pic>
      <p:pic>
        <p:nvPicPr>
          <p:cNvPr id="5" name="Picture 4">
            <a:extLst>
              <a:ext uri="{FF2B5EF4-FFF2-40B4-BE49-F238E27FC236}">
                <a16:creationId xmlns:a16="http://schemas.microsoft.com/office/drawing/2014/main" id="{E7D3FA4C-D70C-3621-466E-EB66E3ACF0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2658" y="3345060"/>
            <a:ext cx="762806" cy="656366"/>
          </a:xfrm>
          <a:prstGeom prst="rect">
            <a:avLst/>
          </a:prstGeom>
        </p:spPr>
      </p:pic>
      <p:pic>
        <p:nvPicPr>
          <p:cNvPr id="6" name="Picture 5">
            <a:extLst>
              <a:ext uri="{FF2B5EF4-FFF2-40B4-BE49-F238E27FC236}">
                <a16:creationId xmlns:a16="http://schemas.microsoft.com/office/drawing/2014/main" id="{9DE77C20-2087-99F1-2A4D-8D0441C6DD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5977" y="3345061"/>
            <a:ext cx="691847" cy="656368"/>
          </a:xfrm>
          <a:prstGeom prst="rect">
            <a:avLst/>
          </a:prstGeom>
        </p:spPr>
      </p:pic>
      <p:pic>
        <p:nvPicPr>
          <p:cNvPr id="7" name="Picture 6">
            <a:extLst>
              <a:ext uri="{FF2B5EF4-FFF2-40B4-BE49-F238E27FC236}">
                <a16:creationId xmlns:a16="http://schemas.microsoft.com/office/drawing/2014/main" id="{4F82D700-DCA4-D797-A681-57FDB94BE3C0}"/>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589196" y="5434352"/>
            <a:ext cx="2138425" cy="500900"/>
          </a:xfrm>
          <a:prstGeom prst="rect">
            <a:avLst/>
          </a:prstGeom>
        </p:spPr>
      </p:pic>
      <p:pic>
        <p:nvPicPr>
          <p:cNvPr id="8" name="Picture 7">
            <a:extLst>
              <a:ext uri="{FF2B5EF4-FFF2-40B4-BE49-F238E27FC236}">
                <a16:creationId xmlns:a16="http://schemas.microsoft.com/office/drawing/2014/main" id="{D1C83B58-13C7-4796-A2E8-7649F9F3BAB2}"/>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557674" y="2346537"/>
            <a:ext cx="2113298" cy="500897"/>
          </a:xfrm>
          <a:prstGeom prst="rect">
            <a:avLst/>
          </a:prstGeom>
        </p:spPr>
      </p:pic>
      <p:pic>
        <p:nvPicPr>
          <p:cNvPr id="9" name="Picture 8">
            <a:extLst>
              <a:ext uri="{FF2B5EF4-FFF2-40B4-BE49-F238E27FC236}">
                <a16:creationId xmlns:a16="http://schemas.microsoft.com/office/drawing/2014/main" id="{9C73C4B7-1C6E-18A0-3DB5-703A3BFBDA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18511" y="2244672"/>
            <a:ext cx="1426533" cy="868888"/>
          </a:xfrm>
          <a:prstGeom prst="rect">
            <a:avLst/>
          </a:prstGeom>
        </p:spPr>
      </p:pic>
      <p:pic>
        <p:nvPicPr>
          <p:cNvPr id="10" name="Picture 9">
            <a:extLst>
              <a:ext uri="{FF2B5EF4-FFF2-40B4-BE49-F238E27FC236}">
                <a16:creationId xmlns:a16="http://schemas.microsoft.com/office/drawing/2014/main" id="{DADA428C-5E4A-8D3C-9974-6BB1FF9EA4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46" r="-5848"/>
          <a:stretch/>
        </p:blipFill>
        <p:spPr>
          <a:xfrm>
            <a:off x="8234911" y="4431691"/>
            <a:ext cx="2872121" cy="736535"/>
          </a:xfrm>
          <a:prstGeom prst="rect">
            <a:avLst/>
          </a:prstGeom>
        </p:spPr>
      </p:pic>
    </p:spTree>
    <p:extLst>
      <p:ext uri="{BB962C8B-B14F-4D97-AF65-F5344CB8AC3E}">
        <p14:creationId xmlns:p14="http://schemas.microsoft.com/office/powerpoint/2010/main" val="1294435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703871"/>
            <a:ext cx="11090028" cy="3789003"/>
          </a:xfrm>
        </p:spPr>
        <p:txBody>
          <a:bodyPr vert="horz" lIns="0" tIns="0" rIns="0" bIns="0" numCol="1" spcCol="0" rtlCol="0" anchor="t">
            <a:noAutofit/>
          </a:bodyPr>
          <a:lstStyle/>
          <a:p>
            <a:r>
              <a:rPr lang="en-US" sz="5400"/>
              <a:t>Timeline and program highlights</a:t>
            </a:r>
            <a:endParaRPr lang="en-US"/>
          </a:p>
        </p:txBody>
      </p:sp>
    </p:spTree>
    <p:extLst>
      <p:ext uri="{BB962C8B-B14F-4D97-AF65-F5344CB8AC3E}">
        <p14:creationId xmlns:p14="http://schemas.microsoft.com/office/powerpoint/2010/main" val="159577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58FD-A5E9-2871-57F6-198C0153B1F8}"/>
              </a:ext>
            </a:extLst>
          </p:cNvPr>
          <p:cNvSpPr>
            <a:spLocks noGrp="1"/>
          </p:cNvSpPr>
          <p:nvPr>
            <p:ph type="title"/>
          </p:nvPr>
        </p:nvSpPr>
        <p:spPr/>
        <p:txBody>
          <a:bodyPr/>
          <a:lstStyle/>
          <a:p>
            <a:r>
              <a:rPr lang="en-US"/>
              <a:t>Home Energy Rebates Program</a:t>
            </a:r>
          </a:p>
        </p:txBody>
      </p:sp>
      <p:sp>
        <p:nvSpPr>
          <p:cNvPr id="3" name="Content Placeholder 2">
            <a:extLst>
              <a:ext uri="{FF2B5EF4-FFF2-40B4-BE49-F238E27FC236}">
                <a16:creationId xmlns:a16="http://schemas.microsoft.com/office/drawing/2014/main" id="{A1465DDE-AB12-22CC-355E-54E57EE2A865}"/>
              </a:ext>
            </a:extLst>
          </p:cNvPr>
          <p:cNvSpPr>
            <a:spLocks noGrp="1"/>
          </p:cNvSpPr>
          <p:nvPr>
            <p:ph sz="quarter" idx="12"/>
          </p:nvPr>
        </p:nvSpPr>
        <p:spPr>
          <a:xfrm>
            <a:off x="542636" y="1971360"/>
            <a:ext cx="11101676" cy="4170562"/>
          </a:xfrm>
        </p:spPr>
        <p:txBody>
          <a:bodyPr/>
          <a:lstStyle/>
          <a:p>
            <a:pPr algn="l"/>
            <a:r>
              <a:rPr lang="en-US" b="0" i="0">
                <a:solidFill>
                  <a:srgbClr val="292929"/>
                </a:solidFill>
                <a:effectLst/>
              </a:rPr>
              <a:t>The Inflation Reduction Act of 2022 includes </a:t>
            </a:r>
            <a:r>
              <a:rPr lang="en-US" b="1" i="0" u="none" strike="noStrike">
                <a:solidFill>
                  <a:srgbClr val="127EA8"/>
                </a:solidFill>
                <a:effectLst/>
              </a:rPr>
              <a:t>two provisions authorizing $8.8 billion in rebates</a:t>
            </a:r>
            <a:r>
              <a:rPr lang="en-US" b="0" i="0">
                <a:solidFill>
                  <a:srgbClr val="292929"/>
                </a:solidFill>
                <a:effectLst/>
              </a:rPr>
              <a:t> for home energy efficiency and electrification projects. These two provisions are:</a:t>
            </a:r>
          </a:p>
          <a:p>
            <a:pPr lvl="1"/>
            <a:r>
              <a:rPr lang="en-US">
                <a:solidFill>
                  <a:srgbClr val="292929"/>
                </a:solidFill>
                <a:latin typeface="+mj-lt"/>
              </a:rPr>
              <a:t>	</a:t>
            </a:r>
          </a:p>
          <a:p>
            <a:pPr lvl="1"/>
            <a:r>
              <a:rPr lang="en-US" b="1">
                <a:solidFill>
                  <a:srgbClr val="292929"/>
                </a:solidFill>
                <a:latin typeface="+mj-lt"/>
              </a:rPr>
              <a:t>	</a:t>
            </a:r>
            <a:r>
              <a:rPr lang="en-US" b="1">
                <a:solidFill>
                  <a:srgbClr val="127EA8"/>
                </a:solidFill>
                <a:latin typeface="+mj-lt"/>
              </a:rPr>
              <a:t>Section 50121: </a:t>
            </a:r>
            <a:r>
              <a:rPr lang="en-US" b="0" i="0">
                <a:solidFill>
                  <a:srgbClr val="292929"/>
                </a:solidFill>
                <a:effectLst/>
                <a:latin typeface="+mj-lt"/>
              </a:rPr>
              <a:t>Home Energy Performance-Based, Whole House Rebates 	(Referred to as Home Efficiency Rebates, or HER).   </a:t>
            </a:r>
          </a:p>
          <a:p>
            <a:pPr lvl="1"/>
            <a:endParaRPr lang="en-US" b="0" i="0">
              <a:solidFill>
                <a:srgbClr val="292929"/>
              </a:solidFill>
              <a:effectLst/>
              <a:latin typeface="+mj-lt"/>
            </a:endParaRPr>
          </a:p>
          <a:p>
            <a:pPr algn="l"/>
            <a:r>
              <a:rPr lang="en-US">
                <a:solidFill>
                  <a:srgbClr val="127EA8"/>
                </a:solidFill>
              </a:rPr>
              <a:t>	Section 50122: </a:t>
            </a:r>
            <a:r>
              <a:rPr lang="en-US" b="0" i="0">
                <a:solidFill>
                  <a:srgbClr val="292929"/>
                </a:solidFill>
                <a:effectLst/>
              </a:rPr>
              <a:t>High-Efficiency Electric Home Rebate Program (Referred 	to as Home Electrification and Appliance Rebates, or HEAR).</a:t>
            </a:r>
          </a:p>
          <a:p>
            <a:pPr algn="l"/>
            <a:endParaRPr lang="en-US" sz="500" b="0" i="0">
              <a:solidFill>
                <a:srgbClr val="292929"/>
              </a:solidFill>
              <a:effectLst/>
            </a:endParaRPr>
          </a:p>
          <a:p>
            <a:pPr algn="l"/>
            <a:r>
              <a:rPr lang="en-US" b="0" i="0">
                <a:solidFill>
                  <a:srgbClr val="292929"/>
                </a:solidFill>
                <a:effectLst/>
              </a:rPr>
              <a:t>Together, these provisions are referred to as the </a:t>
            </a:r>
            <a:r>
              <a:rPr lang="en-US">
                <a:solidFill>
                  <a:srgbClr val="127EA8"/>
                </a:solidFill>
              </a:rPr>
              <a:t>Home Energy Rebates</a:t>
            </a:r>
            <a:r>
              <a:rPr lang="en-US" b="0" i="0">
                <a:solidFill>
                  <a:srgbClr val="292929"/>
                </a:solidFill>
                <a:effectLst/>
              </a:rPr>
              <a:t>.</a:t>
            </a:r>
            <a:endParaRPr lang="en-US" b="0">
              <a:solidFill>
                <a:srgbClr val="292929"/>
              </a:solidFill>
            </a:endParaRPr>
          </a:p>
          <a:p>
            <a:r>
              <a:rPr lang="en-US" b="0" i="0">
                <a:solidFill>
                  <a:srgbClr val="292929"/>
                </a:solidFill>
                <a:effectLst/>
              </a:rPr>
              <a:t>New York State will receive a total of </a:t>
            </a:r>
            <a:r>
              <a:rPr lang="en-US">
                <a:solidFill>
                  <a:srgbClr val="127EA8"/>
                </a:solidFill>
              </a:rPr>
              <a:t>$317.7M </a:t>
            </a:r>
            <a:r>
              <a:rPr lang="en-US" b="0" i="0">
                <a:solidFill>
                  <a:srgbClr val="292929"/>
                </a:solidFill>
                <a:effectLst/>
              </a:rPr>
              <a:t>for the Home Energy Rebates, for a budget period no later than September 30, 2031.</a:t>
            </a:r>
          </a:p>
          <a:p>
            <a:pPr algn="l"/>
            <a:endParaRPr lang="en-US" b="0" i="0">
              <a:solidFill>
                <a:srgbClr val="292929"/>
              </a:solidFill>
              <a:effectLst/>
              <a:latin typeface="Karla" pitchFamily="2" charset="0"/>
            </a:endParaRPr>
          </a:p>
          <a:p>
            <a:endParaRPr lang="en-US"/>
          </a:p>
        </p:txBody>
      </p:sp>
      <p:pic>
        <p:nvPicPr>
          <p:cNvPr id="5" name="Picture 4" descr="A green house in a white circle&#10;&#10;Description automatically generated">
            <a:extLst>
              <a:ext uri="{FF2B5EF4-FFF2-40B4-BE49-F238E27FC236}">
                <a16:creationId xmlns:a16="http://schemas.microsoft.com/office/drawing/2014/main" id="{51C74610-7A95-131C-9CC1-24C030DBE2B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7688" y="3356643"/>
            <a:ext cx="871448" cy="871448"/>
          </a:xfrm>
          <a:prstGeom prst="rect">
            <a:avLst/>
          </a:prstGeom>
        </p:spPr>
      </p:pic>
      <p:pic>
        <p:nvPicPr>
          <p:cNvPr id="10" name="Picture 9">
            <a:extLst>
              <a:ext uri="{FF2B5EF4-FFF2-40B4-BE49-F238E27FC236}">
                <a16:creationId xmlns:a16="http://schemas.microsoft.com/office/drawing/2014/main" id="{07E3F20A-3FE9-E438-F64A-03DB45E2C159}"/>
              </a:ext>
            </a:extLst>
          </p:cNvPr>
          <p:cNvPicPr>
            <a:picLocks noChangeAspect="1"/>
          </p:cNvPicPr>
          <p:nvPr/>
        </p:nvPicPr>
        <p:blipFill>
          <a:blip r:embed="rId5"/>
          <a:stretch>
            <a:fillRect/>
          </a:stretch>
        </p:blipFill>
        <p:spPr>
          <a:xfrm>
            <a:off x="682407" y="4482710"/>
            <a:ext cx="463800" cy="738995"/>
          </a:xfrm>
          <a:prstGeom prst="rect">
            <a:avLst/>
          </a:prstGeom>
        </p:spPr>
      </p:pic>
    </p:spTree>
    <p:extLst>
      <p:ext uri="{BB962C8B-B14F-4D97-AF65-F5344CB8AC3E}">
        <p14:creationId xmlns:p14="http://schemas.microsoft.com/office/powerpoint/2010/main" val="4244663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1748-6592-2817-1C78-59A4D16A7A0D}"/>
              </a:ext>
            </a:extLst>
          </p:cNvPr>
          <p:cNvSpPr>
            <a:spLocks noGrp="1"/>
          </p:cNvSpPr>
          <p:nvPr>
            <p:ph type="title"/>
          </p:nvPr>
        </p:nvSpPr>
        <p:spPr/>
        <p:txBody>
          <a:bodyPr/>
          <a:lstStyle/>
          <a:p>
            <a:r>
              <a:rPr lang="en-US">
                <a:latin typeface="Roboto Lt"/>
                <a:cs typeface="Arial"/>
              </a:rPr>
              <a:t>IRA Home Energy Rebate Program Timeline</a:t>
            </a:r>
          </a:p>
        </p:txBody>
      </p:sp>
      <p:sp>
        <p:nvSpPr>
          <p:cNvPr id="3" name="Content Placeholder 2">
            <a:extLst>
              <a:ext uri="{FF2B5EF4-FFF2-40B4-BE49-F238E27FC236}">
                <a16:creationId xmlns:a16="http://schemas.microsoft.com/office/drawing/2014/main" id="{91AD1305-80E1-B36D-B2A3-1DC83779EB8E}"/>
              </a:ext>
            </a:extLst>
          </p:cNvPr>
          <p:cNvSpPr>
            <a:spLocks noGrp="1"/>
          </p:cNvSpPr>
          <p:nvPr>
            <p:ph sz="quarter" idx="12"/>
          </p:nvPr>
        </p:nvSpPr>
        <p:spPr>
          <a:xfrm>
            <a:off x="212022" y="3174746"/>
            <a:ext cx="2523715" cy="2879548"/>
          </a:xfrm>
          <a:ln>
            <a:noFill/>
          </a:ln>
        </p:spPr>
        <p:txBody>
          <a:bodyPr vert="horz" lIns="0" tIns="0" rIns="0" bIns="0" rtlCol="0" anchor="t">
            <a:noAutofit/>
          </a:bodyPr>
          <a:lstStyle/>
          <a:p>
            <a:pPr marL="342900" indent="-342900">
              <a:buFont typeface="Arial" panose="020B0604020202020204" pitchFamily="34" charset="0"/>
              <a:buChar char="•"/>
            </a:pPr>
            <a:r>
              <a:rPr lang="en-US" sz="1800" b="0">
                <a:solidFill>
                  <a:schemeClr val="accent1"/>
                </a:solidFill>
              </a:rPr>
              <a:t>Systems Planning</a:t>
            </a:r>
            <a:endParaRPr lang="en-US" sz="1800" b="0">
              <a:solidFill>
                <a:schemeClr val="accent1"/>
              </a:solidFill>
              <a:ea typeface="Roboto"/>
              <a:cs typeface="Roboto"/>
            </a:endParaRPr>
          </a:p>
          <a:p>
            <a:pPr marL="342900" indent="-342900">
              <a:buFont typeface="Arial" panose="020B0604020202020204" pitchFamily="34" charset="0"/>
              <a:buChar char="•"/>
            </a:pPr>
            <a:r>
              <a:rPr lang="en-US" sz="1800" b="0">
                <a:solidFill>
                  <a:schemeClr val="accent1"/>
                </a:solidFill>
                <a:ea typeface="Roboto"/>
                <a:cs typeface="Roboto"/>
              </a:rPr>
              <a:t>RFI answers to DOE</a:t>
            </a:r>
          </a:p>
          <a:p>
            <a:pPr marL="342900" indent="-342900">
              <a:buFont typeface="Arial" panose="020B0604020202020204" pitchFamily="34" charset="0"/>
              <a:buChar char="•"/>
            </a:pPr>
            <a:endParaRPr lang="en-US" sz="1800" b="0">
              <a:solidFill>
                <a:schemeClr val="accent1"/>
              </a:solidFill>
              <a:ea typeface="Roboto"/>
              <a:cs typeface="Roboto"/>
            </a:endParaRPr>
          </a:p>
        </p:txBody>
      </p:sp>
      <p:sp>
        <p:nvSpPr>
          <p:cNvPr id="4" name="Rectangle 3">
            <a:extLst>
              <a:ext uri="{FF2B5EF4-FFF2-40B4-BE49-F238E27FC236}">
                <a16:creationId xmlns:a16="http://schemas.microsoft.com/office/drawing/2014/main" id="{A6570780-0F19-C1A7-AD6E-342547A58DA5}"/>
              </a:ext>
            </a:extLst>
          </p:cNvPr>
          <p:cNvSpPr/>
          <p:nvPr/>
        </p:nvSpPr>
        <p:spPr>
          <a:xfrm>
            <a:off x="212022" y="2511707"/>
            <a:ext cx="11756201" cy="428263"/>
          </a:xfrm>
          <a:prstGeom prst="rect">
            <a:avLst/>
          </a:prstGeom>
          <a:gradFill flip="none" rotWithShape="1">
            <a:gsLst>
              <a:gs pos="0">
                <a:srgbClr val="002D72"/>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747519-D9D0-3F33-1024-8523C85967F5}"/>
              </a:ext>
            </a:extLst>
          </p:cNvPr>
          <p:cNvSpPr txBox="1"/>
          <p:nvPr/>
        </p:nvSpPr>
        <p:spPr>
          <a:xfrm>
            <a:off x="604020" y="2018955"/>
            <a:ext cx="1492716" cy="369332"/>
          </a:xfrm>
          <a:prstGeom prst="rect">
            <a:avLst/>
          </a:prstGeom>
          <a:noFill/>
        </p:spPr>
        <p:txBody>
          <a:bodyPr wrap="none" lIns="91440" tIns="45720" rIns="91440" bIns="45720" rtlCol="0" anchor="t">
            <a:spAutoFit/>
          </a:bodyPr>
          <a:lstStyle/>
          <a:p>
            <a:r>
              <a:rPr lang="en-US" b="1">
                <a:solidFill>
                  <a:srgbClr val="002060"/>
                </a:solidFill>
              </a:rPr>
              <a:t>Spring 2023</a:t>
            </a:r>
          </a:p>
        </p:txBody>
      </p:sp>
      <p:sp>
        <p:nvSpPr>
          <p:cNvPr id="6" name="TextBox 5">
            <a:extLst>
              <a:ext uri="{FF2B5EF4-FFF2-40B4-BE49-F238E27FC236}">
                <a16:creationId xmlns:a16="http://schemas.microsoft.com/office/drawing/2014/main" id="{4A8B380B-024D-E65C-7258-49F58CE1F50D}"/>
              </a:ext>
            </a:extLst>
          </p:cNvPr>
          <p:cNvSpPr txBox="1"/>
          <p:nvPr/>
        </p:nvSpPr>
        <p:spPr>
          <a:xfrm>
            <a:off x="3513617" y="2014798"/>
            <a:ext cx="2146742" cy="369332"/>
          </a:xfrm>
          <a:prstGeom prst="rect">
            <a:avLst/>
          </a:prstGeom>
          <a:noFill/>
        </p:spPr>
        <p:txBody>
          <a:bodyPr wrap="none" lIns="91440" tIns="45720" rIns="91440" bIns="45720" rtlCol="0" anchor="t">
            <a:spAutoFit/>
          </a:bodyPr>
          <a:lstStyle/>
          <a:p>
            <a:r>
              <a:rPr lang="en-US" b="1">
                <a:solidFill>
                  <a:srgbClr val="002060"/>
                </a:solidFill>
              </a:rPr>
              <a:t>Summer/Fall 2023</a:t>
            </a:r>
          </a:p>
        </p:txBody>
      </p:sp>
      <p:sp>
        <p:nvSpPr>
          <p:cNvPr id="8" name="TextBox 7">
            <a:extLst>
              <a:ext uri="{FF2B5EF4-FFF2-40B4-BE49-F238E27FC236}">
                <a16:creationId xmlns:a16="http://schemas.microsoft.com/office/drawing/2014/main" id="{A9BA4BD9-39B3-ABAC-8A88-086A791DDB22}"/>
              </a:ext>
            </a:extLst>
          </p:cNvPr>
          <p:cNvSpPr txBox="1"/>
          <p:nvPr/>
        </p:nvSpPr>
        <p:spPr>
          <a:xfrm>
            <a:off x="6389325" y="2058089"/>
            <a:ext cx="1519293" cy="369332"/>
          </a:xfrm>
          <a:prstGeom prst="rect">
            <a:avLst/>
          </a:prstGeom>
          <a:noFill/>
        </p:spPr>
        <p:txBody>
          <a:bodyPr wrap="square" lIns="91440" tIns="45720" rIns="91440" bIns="45720" rtlCol="0" anchor="t">
            <a:spAutoFit/>
          </a:bodyPr>
          <a:lstStyle/>
          <a:p>
            <a:r>
              <a:rPr lang="en-US" b="1">
                <a:solidFill>
                  <a:srgbClr val="002060"/>
                </a:solidFill>
              </a:rPr>
              <a:t>Early 2024*</a:t>
            </a:r>
          </a:p>
        </p:txBody>
      </p:sp>
      <p:sp>
        <p:nvSpPr>
          <p:cNvPr id="9" name="TextBox 8">
            <a:extLst>
              <a:ext uri="{FF2B5EF4-FFF2-40B4-BE49-F238E27FC236}">
                <a16:creationId xmlns:a16="http://schemas.microsoft.com/office/drawing/2014/main" id="{1ADACCCC-3EB6-CE1F-6000-418D2D7C8DA0}"/>
              </a:ext>
            </a:extLst>
          </p:cNvPr>
          <p:cNvSpPr txBox="1"/>
          <p:nvPr/>
        </p:nvSpPr>
        <p:spPr>
          <a:xfrm>
            <a:off x="9741596" y="2018955"/>
            <a:ext cx="1223412" cy="369332"/>
          </a:xfrm>
          <a:prstGeom prst="rect">
            <a:avLst/>
          </a:prstGeom>
          <a:noFill/>
        </p:spPr>
        <p:txBody>
          <a:bodyPr wrap="none" lIns="91440" tIns="45720" rIns="91440" bIns="45720" rtlCol="0" anchor="t">
            <a:spAutoFit/>
          </a:bodyPr>
          <a:lstStyle/>
          <a:p>
            <a:r>
              <a:rPr lang="en-US" b="1">
                <a:solidFill>
                  <a:srgbClr val="002060"/>
                </a:solidFill>
              </a:rPr>
              <a:t> Q3 2024*</a:t>
            </a:r>
          </a:p>
        </p:txBody>
      </p:sp>
      <p:sp>
        <p:nvSpPr>
          <p:cNvPr id="11" name="Content Placeholder 2">
            <a:extLst>
              <a:ext uri="{FF2B5EF4-FFF2-40B4-BE49-F238E27FC236}">
                <a16:creationId xmlns:a16="http://schemas.microsoft.com/office/drawing/2014/main" id="{E993465D-915B-C6EF-0128-AB7355271496}"/>
              </a:ext>
            </a:extLst>
          </p:cNvPr>
          <p:cNvSpPr txBox="1">
            <a:spLocks/>
          </p:cNvSpPr>
          <p:nvPr/>
        </p:nvSpPr>
        <p:spPr>
          <a:xfrm>
            <a:off x="2998775" y="3174746"/>
            <a:ext cx="2526405" cy="2609473"/>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1200"/>
              </a:spcBef>
              <a:spcAft>
                <a:spcPts val="300"/>
              </a:spcAft>
              <a:buFont typeface="Arial" panose="020B0604020202020204" pitchFamily="34" charset="0"/>
              <a:buNone/>
              <a:defRPr sz="2400" b="1" kern="1200">
                <a:solidFill>
                  <a:schemeClr val="accent3"/>
                </a:solidFill>
                <a:latin typeface="+mj-lt"/>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200" kern="1200">
                <a:solidFill>
                  <a:schemeClr val="tx2"/>
                </a:solidFill>
                <a:latin typeface="+mn-lt"/>
                <a:ea typeface="+mn-ea"/>
                <a:cs typeface="+mn-cs"/>
              </a:defRPr>
            </a:lvl2pPr>
            <a:lvl3pPr marL="228600" indent="-228600" algn="l" defTabSz="914400" rtl="0" eaLnBrk="1" latinLnBrk="0" hangingPunct="1">
              <a:lnSpc>
                <a:spcPct val="90000"/>
              </a:lnSpc>
              <a:spcBef>
                <a:spcPts val="600"/>
              </a:spcBef>
              <a:buClr>
                <a:schemeClr val="tx2"/>
              </a:buClr>
              <a:buFont typeface="Roboto Lt" pitchFamily="2" charset="0"/>
              <a:buChar char="&gt;"/>
              <a:defRPr sz="2200" kern="1200">
                <a:solidFill>
                  <a:schemeClr val="tx2"/>
                </a:solidFill>
                <a:latin typeface="+mn-lt"/>
                <a:ea typeface="+mn-ea"/>
                <a:cs typeface="+mn-cs"/>
              </a:defRPr>
            </a:lvl3pPr>
            <a:lvl4pPr marL="457200" indent="-228600" algn="l" defTabSz="914400" rtl="0" eaLnBrk="1" latinLnBrk="0" hangingPunct="1">
              <a:lnSpc>
                <a:spcPct val="90000"/>
              </a:lnSpc>
              <a:spcBef>
                <a:spcPts val="300"/>
              </a:spcBef>
              <a:buClr>
                <a:schemeClr val="tx2"/>
              </a:buClr>
              <a:buFont typeface="Arial" panose="020B0604020202020204" pitchFamily="34" charset="0"/>
              <a:buChar char="•"/>
              <a:defRPr sz="2000" kern="1200">
                <a:solidFill>
                  <a:schemeClr val="tx2"/>
                </a:solidFill>
                <a:latin typeface="+mn-lt"/>
                <a:ea typeface="+mn-ea"/>
                <a:cs typeface="+mn-cs"/>
              </a:defRPr>
            </a:lvl4pPr>
            <a:lvl5pPr marL="822960" indent="-228600" algn="l" defTabSz="914400" rtl="0" eaLnBrk="1" latinLnBrk="0" hangingPunct="1">
              <a:lnSpc>
                <a:spcPct val="90000"/>
              </a:lnSpc>
              <a:spcBef>
                <a:spcPts val="300"/>
              </a:spcBef>
              <a:buFont typeface="Roboto Lt"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0">
                <a:solidFill>
                  <a:schemeClr val="accent1"/>
                </a:solidFill>
              </a:rPr>
              <a:t>Preliminary planning/admin funding from DOE</a:t>
            </a:r>
            <a:endParaRPr lang="en-US" sz="1800" b="0">
              <a:solidFill>
                <a:schemeClr val="accent1"/>
              </a:solidFill>
              <a:ea typeface="Roboto"/>
              <a:cs typeface="Roboto"/>
            </a:endParaRPr>
          </a:p>
          <a:p>
            <a:pPr marL="342900" indent="-342900">
              <a:buFont typeface="Arial" panose="020B0604020202020204" pitchFamily="34" charset="0"/>
              <a:buChar char="•"/>
            </a:pPr>
            <a:r>
              <a:rPr lang="en-US" sz="1800" b="0">
                <a:solidFill>
                  <a:schemeClr val="accent1"/>
                </a:solidFill>
              </a:rPr>
              <a:t>Rules from DOE</a:t>
            </a:r>
            <a:endParaRPr lang="en-US" sz="1800" b="0">
              <a:solidFill>
                <a:schemeClr val="accent1"/>
              </a:solidFill>
              <a:ea typeface="Roboto"/>
              <a:cs typeface="Roboto"/>
            </a:endParaRPr>
          </a:p>
          <a:p>
            <a:pPr marL="342900" indent="-342900">
              <a:buFont typeface="Arial" panose="020B0604020202020204" pitchFamily="34" charset="0"/>
              <a:buChar char="•"/>
            </a:pPr>
            <a:r>
              <a:rPr lang="en-US" sz="1800" b="0">
                <a:solidFill>
                  <a:schemeClr val="accent1"/>
                </a:solidFill>
                <a:ea typeface="+mj-lt"/>
                <a:cs typeface="+mj-lt"/>
              </a:rPr>
              <a:t>Stakeholder Engagement </a:t>
            </a:r>
            <a:endParaRPr lang="en-US" sz="1800" b="0">
              <a:solidFill>
                <a:schemeClr val="accent1"/>
              </a:solidFill>
              <a:ea typeface="Roboto"/>
              <a:cs typeface="Roboto"/>
            </a:endParaRPr>
          </a:p>
          <a:p>
            <a:endParaRPr lang="en-US" sz="1800" b="0">
              <a:solidFill>
                <a:schemeClr val="accent1"/>
              </a:solidFill>
              <a:ea typeface="Roboto"/>
              <a:cs typeface="Roboto"/>
            </a:endParaRPr>
          </a:p>
        </p:txBody>
      </p:sp>
      <p:sp>
        <p:nvSpPr>
          <p:cNvPr id="12" name="Content Placeholder 2">
            <a:extLst>
              <a:ext uri="{FF2B5EF4-FFF2-40B4-BE49-F238E27FC236}">
                <a16:creationId xmlns:a16="http://schemas.microsoft.com/office/drawing/2014/main" id="{04A51C05-DD2B-26BA-ADA6-48A457F00157}"/>
              </a:ext>
            </a:extLst>
          </p:cNvPr>
          <p:cNvSpPr txBox="1">
            <a:spLocks/>
          </p:cNvSpPr>
          <p:nvPr/>
        </p:nvSpPr>
        <p:spPr>
          <a:xfrm>
            <a:off x="5997658" y="3174746"/>
            <a:ext cx="2641804" cy="2609473"/>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1200"/>
              </a:spcBef>
              <a:spcAft>
                <a:spcPts val="300"/>
              </a:spcAft>
              <a:buFont typeface="Arial" panose="020B0604020202020204" pitchFamily="34" charset="0"/>
              <a:buNone/>
              <a:defRPr sz="2400" b="1" kern="1200">
                <a:solidFill>
                  <a:schemeClr val="accent3"/>
                </a:solidFill>
                <a:latin typeface="+mj-lt"/>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200" kern="1200">
                <a:solidFill>
                  <a:schemeClr val="tx2"/>
                </a:solidFill>
                <a:latin typeface="+mn-lt"/>
                <a:ea typeface="+mn-ea"/>
                <a:cs typeface="+mn-cs"/>
              </a:defRPr>
            </a:lvl2pPr>
            <a:lvl3pPr marL="228600" indent="-228600" algn="l" defTabSz="914400" rtl="0" eaLnBrk="1" latinLnBrk="0" hangingPunct="1">
              <a:lnSpc>
                <a:spcPct val="90000"/>
              </a:lnSpc>
              <a:spcBef>
                <a:spcPts val="600"/>
              </a:spcBef>
              <a:buClr>
                <a:schemeClr val="tx2"/>
              </a:buClr>
              <a:buFont typeface="Roboto Lt" pitchFamily="2" charset="0"/>
              <a:buChar char="&gt;"/>
              <a:defRPr sz="2200" kern="1200">
                <a:solidFill>
                  <a:schemeClr val="tx2"/>
                </a:solidFill>
                <a:latin typeface="+mn-lt"/>
                <a:ea typeface="+mn-ea"/>
                <a:cs typeface="+mn-cs"/>
              </a:defRPr>
            </a:lvl3pPr>
            <a:lvl4pPr marL="457200" indent="-228600" algn="l" defTabSz="914400" rtl="0" eaLnBrk="1" latinLnBrk="0" hangingPunct="1">
              <a:lnSpc>
                <a:spcPct val="90000"/>
              </a:lnSpc>
              <a:spcBef>
                <a:spcPts val="300"/>
              </a:spcBef>
              <a:buClr>
                <a:schemeClr val="tx2"/>
              </a:buClr>
              <a:buFont typeface="Arial" panose="020B0604020202020204" pitchFamily="34" charset="0"/>
              <a:buChar char="•"/>
              <a:defRPr sz="2000" kern="1200">
                <a:solidFill>
                  <a:schemeClr val="tx2"/>
                </a:solidFill>
                <a:latin typeface="+mn-lt"/>
                <a:ea typeface="+mn-ea"/>
                <a:cs typeface="+mn-cs"/>
              </a:defRPr>
            </a:lvl4pPr>
            <a:lvl5pPr marL="822960" indent="-228600" algn="l" defTabSz="914400" rtl="0" eaLnBrk="1" latinLnBrk="0" hangingPunct="1">
              <a:lnSpc>
                <a:spcPct val="90000"/>
              </a:lnSpc>
              <a:spcBef>
                <a:spcPts val="300"/>
              </a:spcBef>
              <a:buFont typeface="Roboto Lt"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b="0">
                <a:solidFill>
                  <a:schemeClr val="accent1"/>
                </a:solidFill>
                <a:ea typeface="Roboto"/>
                <a:cs typeface="Roboto"/>
              </a:rPr>
              <a:t>NYSERDA makes plan and submits to DOE</a:t>
            </a:r>
            <a:endParaRPr lang="en-US" sz="1800" b="0">
              <a:solidFill>
                <a:schemeClr val="accent1"/>
              </a:solidFill>
            </a:endParaRPr>
          </a:p>
          <a:p>
            <a:pPr marL="342900" indent="-342900">
              <a:buFont typeface="Arial" panose="020B0604020202020204" pitchFamily="34" charset="0"/>
              <a:buChar char="•"/>
            </a:pPr>
            <a:r>
              <a:rPr lang="en-US" sz="1800" b="0">
                <a:solidFill>
                  <a:schemeClr val="accent1"/>
                </a:solidFill>
                <a:ea typeface="Roboto"/>
                <a:cs typeface="Roboto"/>
              </a:rPr>
              <a:t>System modifications planning</a:t>
            </a:r>
          </a:p>
          <a:p>
            <a:pPr marL="342900" indent="-342900">
              <a:buFont typeface="Arial" panose="020B0604020202020204" pitchFamily="34" charset="0"/>
              <a:buChar char="•"/>
            </a:pPr>
            <a:r>
              <a:rPr lang="en-US" sz="1800" b="0">
                <a:solidFill>
                  <a:schemeClr val="accent1"/>
                </a:solidFill>
                <a:ea typeface="Roboto"/>
                <a:cs typeface="Roboto"/>
              </a:rPr>
              <a:t>Contractor training</a:t>
            </a:r>
          </a:p>
          <a:p>
            <a:pPr marL="342900" indent="-342900">
              <a:buFont typeface="Arial" panose="020B0604020202020204" pitchFamily="34" charset="0"/>
              <a:buChar char="•"/>
            </a:pPr>
            <a:r>
              <a:rPr lang="en-US" sz="1800" b="0">
                <a:solidFill>
                  <a:schemeClr val="accent1"/>
                </a:solidFill>
                <a:ea typeface="Roboto"/>
                <a:cs typeface="Roboto"/>
              </a:rPr>
              <a:t>Outreach</a:t>
            </a:r>
          </a:p>
          <a:p>
            <a:pPr marL="342900" indent="-342900">
              <a:buFont typeface="Arial" panose="020B0604020202020204" pitchFamily="34" charset="0"/>
              <a:buChar char="•"/>
            </a:pPr>
            <a:endParaRPr lang="en-US" sz="1800" b="0">
              <a:solidFill>
                <a:schemeClr val="accent1"/>
              </a:solidFill>
              <a:ea typeface="Roboto"/>
              <a:cs typeface="Roboto"/>
            </a:endParaRPr>
          </a:p>
        </p:txBody>
      </p:sp>
      <p:sp>
        <p:nvSpPr>
          <p:cNvPr id="13" name="Content Placeholder 2">
            <a:extLst>
              <a:ext uri="{FF2B5EF4-FFF2-40B4-BE49-F238E27FC236}">
                <a16:creationId xmlns:a16="http://schemas.microsoft.com/office/drawing/2014/main" id="{F19A9DC5-F8FF-5673-6A94-302CC39D2F92}"/>
              </a:ext>
            </a:extLst>
          </p:cNvPr>
          <p:cNvSpPr txBox="1">
            <a:spLocks/>
          </p:cNvSpPr>
          <p:nvPr/>
        </p:nvSpPr>
        <p:spPr>
          <a:xfrm>
            <a:off x="9051446" y="3125900"/>
            <a:ext cx="2594541" cy="265748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1200"/>
              </a:spcBef>
              <a:spcAft>
                <a:spcPts val="300"/>
              </a:spcAft>
              <a:buFont typeface="Arial" panose="020B0604020202020204" pitchFamily="34" charset="0"/>
              <a:buNone/>
              <a:defRPr sz="2400" b="1" kern="1200">
                <a:solidFill>
                  <a:schemeClr val="accent3"/>
                </a:solidFill>
                <a:latin typeface="+mj-lt"/>
                <a:ea typeface="+mn-ea"/>
                <a:cs typeface="+mn-cs"/>
              </a:defRPr>
            </a:lvl1pPr>
            <a:lvl2pPr marL="0" indent="0" algn="l" defTabSz="914400" rtl="0" eaLnBrk="1" latinLnBrk="0" hangingPunct="1">
              <a:lnSpc>
                <a:spcPct val="90000"/>
              </a:lnSpc>
              <a:spcBef>
                <a:spcPts val="300"/>
              </a:spcBef>
              <a:buClr>
                <a:schemeClr val="tx2"/>
              </a:buClr>
              <a:buFont typeface="Roboto Lt" pitchFamily="2" charset="0"/>
              <a:buNone/>
              <a:defRPr sz="2200" kern="1200">
                <a:solidFill>
                  <a:schemeClr val="tx2"/>
                </a:solidFill>
                <a:latin typeface="+mn-lt"/>
                <a:ea typeface="+mn-ea"/>
                <a:cs typeface="+mn-cs"/>
              </a:defRPr>
            </a:lvl2pPr>
            <a:lvl3pPr marL="228600" indent="-228600" algn="l" defTabSz="914400" rtl="0" eaLnBrk="1" latinLnBrk="0" hangingPunct="1">
              <a:lnSpc>
                <a:spcPct val="90000"/>
              </a:lnSpc>
              <a:spcBef>
                <a:spcPts val="600"/>
              </a:spcBef>
              <a:buClr>
                <a:schemeClr val="tx2"/>
              </a:buClr>
              <a:buFont typeface="Roboto Lt" pitchFamily="2" charset="0"/>
              <a:buChar char="&gt;"/>
              <a:defRPr sz="2200" kern="1200">
                <a:solidFill>
                  <a:schemeClr val="tx2"/>
                </a:solidFill>
                <a:latin typeface="+mn-lt"/>
                <a:ea typeface="+mn-ea"/>
                <a:cs typeface="+mn-cs"/>
              </a:defRPr>
            </a:lvl3pPr>
            <a:lvl4pPr marL="457200" indent="-228600" algn="l" defTabSz="914400" rtl="0" eaLnBrk="1" latinLnBrk="0" hangingPunct="1">
              <a:lnSpc>
                <a:spcPct val="90000"/>
              </a:lnSpc>
              <a:spcBef>
                <a:spcPts val="300"/>
              </a:spcBef>
              <a:buClr>
                <a:schemeClr val="tx2"/>
              </a:buClr>
              <a:buFont typeface="Arial" panose="020B0604020202020204" pitchFamily="34" charset="0"/>
              <a:buChar char="•"/>
              <a:defRPr sz="2000" kern="1200">
                <a:solidFill>
                  <a:schemeClr val="tx2"/>
                </a:solidFill>
                <a:latin typeface="+mn-lt"/>
                <a:ea typeface="+mn-ea"/>
                <a:cs typeface="+mn-cs"/>
              </a:defRPr>
            </a:lvl4pPr>
            <a:lvl5pPr marL="822960" indent="-228600" algn="l" defTabSz="914400" rtl="0" eaLnBrk="1" latinLnBrk="0" hangingPunct="1">
              <a:lnSpc>
                <a:spcPct val="90000"/>
              </a:lnSpc>
              <a:spcBef>
                <a:spcPts val="300"/>
              </a:spcBef>
              <a:buFont typeface="Roboto Lt" pitchFamily="2"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har char="•"/>
            </a:pPr>
            <a:r>
              <a:rPr lang="en-US" sz="1800" b="0">
                <a:solidFill>
                  <a:schemeClr val="accent1"/>
                </a:solidFill>
                <a:ea typeface="Roboto"/>
                <a:cs typeface="Roboto"/>
              </a:rPr>
              <a:t>DOE approves NYSERDA plan and releases funds</a:t>
            </a:r>
            <a:endParaRPr lang="en-US"/>
          </a:p>
          <a:p>
            <a:pPr marL="342900" indent="-342900">
              <a:buFont typeface="Arial" panose="020B0604020202020204" pitchFamily="34" charset="0"/>
              <a:buChar char="•"/>
            </a:pPr>
            <a:r>
              <a:rPr lang="en-US" sz="1800" b="0">
                <a:solidFill>
                  <a:schemeClr val="accent1"/>
                </a:solidFill>
              </a:rPr>
              <a:t>Begin deploying rebates to consumers</a:t>
            </a:r>
            <a:endParaRPr lang="en-US" sz="1800" b="0">
              <a:solidFill>
                <a:schemeClr val="accent1"/>
              </a:solidFill>
              <a:ea typeface="Roboto"/>
              <a:cs typeface="Roboto"/>
            </a:endParaRPr>
          </a:p>
        </p:txBody>
      </p:sp>
      <p:sp>
        <p:nvSpPr>
          <p:cNvPr id="7" name="TextBox 6">
            <a:extLst>
              <a:ext uri="{FF2B5EF4-FFF2-40B4-BE49-F238E27FC236}">
                <a16:creationId xmlns:a16="http://schemas.microsoft.com/office/drawing/2014/main" id="{7364A914-4E8A-2B30-3BA7-E3206A81518B}"/>
              </a:ext>
            </a:extLst>
          </p:cNvPr>
          <p:cNvSpPr txBox="1"/>
          <p:nvPr/>
        </p:nvSpPr>
        <p:spPr>
          <a:xfrm>
            <a:off x="10583746" y="6357072"/>
            <a:ext cx="138588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1"/>
              <a:t>*estimated</a:t>
            </a:r>
          </a:p>
        </p:txBody>
      </p:sp>
    </p:spTree>
    <p:extLst>
      <p:ext uri="{BB962C8B-B14F-4D97-AF65-F5344CB8AC3E}">
        <p14:creationId xmlns:p14="http://schemas.microsoft.com/office/powerpoint/2010/main" val="393985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625213"/>
            <a:ext cx="11090028" cy="3867661"/>
          </a:xfrm>
        </p:spPr>
        <p:txBody>
          <a:bodyPr vert="horz" lIns="0" tIns="0" rIns="0" bIns="0" numCol="1" spcCol="0" rtlCol="0" anchor="t">
            <a:noAutofit/>
          </a:bodyPr>
          <a:lstStyle/>
          <a:p>
            <a:r>
              <a:rPr lang="en-US" sz="5400"/>
              <a:t>Introductions</a:t>
            </a:r>
            <a:endParaRPr lang="en-US"/>
          </a:p>
        </p:txBody>
      </p:sp>
    </p:spTree>
    <p:extLst>
      <p:ext uri="{BB962C8B-B14F-4D97-AF65-F5344CB8AC3E}">
        <p14:creationId xmlns:p14="http://schemas.microsoft.com/office/powerpoint/2010/main" val="1678861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38266-030B-1843-35DD-F7E4A4CF9C76}"/>
              </a:ext>
            </a:extLst>
          </p:cNvPr>
          <p:cNvSpPr>
            <a:spLocks noGrp="1"/>
          </p:cNvSpPr>
          <p:nvPr>
            <p:ph type="title"/>
          </p:nvPr>
        </p:nvSpPr>
        <p:spPr>
          <a:xfrm>
            <a:off x="547688" y="550863"/>
            <a:ext cx="11096625" cy="1325562"/>
          </a:xfrm>
        </p:spPr>
        <p:txBody>
          <a:bodyPr>
            <a:normAutofit/>
          </a:bodyPr>
          <a:lstStyle/>
          <a:p>
            <a:r>
              <a:rPr lang="en-US" sz="2800">
                <a:latin typeface="Roboto Lt"/>
                <a:cs typeface="Arial"/>
              </a:rPr>
              <a:t>Sec. 50121: </a:t>
            </a:r>
            <a:r>
              <a:rPr lang="en-US" sz="3200">
                <a:latin typeface="Roboto Lt"/>
                <a:cs typeface="Arial"/>
              </a:rPr>
              <a:t>Home Efficiency Rebates</a:t>
            </a:r>
            <a:br>
              <a:rPr lang="en-US" sz="2800"/>
            </a:br>
            <a:r>
              <a:rPr lang="en-US" sz="2800">
                <a:latin typeface="Roboto Lt"/>
                <a:cs typeface="Arial"/>
              </a:rPr>
              <a:t>ADDITIONAL PROGRAM PLAN REQUIREMENTS</a:t>
            </a:r>
          </a:p>
        </p:txBody>
      </p:sp>
      <p:sp>
        <p:nvSpPr>
          <p:cNvPr id="5" name="Content Placeholder 2">
            <a:extLst>
              <a:ext uri="{FF2B5EF4-FFF2-40B4-BE49-F238E27FC236}">
                <a16:creationId xmlns:a16="http://schemas.microsoft.com/office/drawing/2014/main" id="{278E5621-BFD5-346C-DD7A-33F27FC01E3B}"/>
              </a:ext>
            </a:extLst>
          </p:cNvPr>
          <p:cNvSpPr>
            <a:spLocks noGrp="1"/>
          </p:cNvSpPr>
          <p:nvPr>
            <p:ph sz="quarter" idx="12"/>
          </p:nvPr>
        </p:nvSpPr>
        <p:spPr>
          <a:xfrm>
            <a:off x="547688" y="2143125"/>
            <a:ext cx="11101387" cy="4170363"/>
          </a:xfrm>
        </p:spPr>
        <p:txBody>
          <a:bodyPr vert="horz" lIns="0" tIns="0" rIns="0" bIns="0" rtlCol="0" anchor="t">
            <a:normAutofit/>
          </a:bodyPr>
          <a:lstStyle/>
          <a:p>
            <a:pPr marL="0" indent="0">
              <a:buNone/>
            </a:pPr>
            <a:r>
              <a:rPr lang="en-US"/>
              <a:t>Additional requirements include a plan:</a:t>
            </a:r>
          </a:p>
          <a:p>
            <a:pPr marL="342900" lvl="1" indent="-342900">
              <a:buFont typeface="Arial" pitchFamily="2" charset="0"/>
              <a:buChar char="•"/>
            </a:pPr>
            <a:r>
              <a:rPr lang="en-US" i="1">
                <a:solidFill>
                  <a:schemeClr val="accent1">
                    <a:lumMod val="50000"/>
                  </a:schemeClr>
                </a:solidFill>
                <a:latin typeface="+mj-lt"/>
              </a:rPr>
              <a:t>To value savings based on time, location, or greenhouse gas emissions</a:t>
            </a:r>
          </a:p>
          <a:p>
            <a:pPr marL="342900" lvl="1" indent="-342900">
              <a:buFont typeface="Arial" pitchFamily="2" charset="0"/>
              <a:buChar char="•"/>
            </a:pPr>
            <a:r>
              <a:rPr lang="en-US" i="1">
                <a:solidFill>
                  <a:schemeClr val="accent1">
                    <a:lumMod val="50000"/>
                  </a:schemeClr>
                </a:solidFill>
                <a:latin typeface="+mj-lt"/>
              </a:rPr>
              <a:t>For quality monitoring to ensure that each home energy efficiency retrofit for which a rebate is provided is documented in a certificate that</a:t>
            </a:r>
          </a:p>
          <a:p>
            <a:pPr lvl="3"/>
            <a:r>
              <a:rPr lang="en-US" i="1">
                <a:solidFill>
                  <a:schemeClr val="accent1">
                    <a:lumMod val="50000"/>
                  </a:schemeClr>
                </a:solidFill>
                <a:latin typeface="+mj-lt"/>
              </a:rPr>
              <a:t>Is provided by the contractor and certified by a third party to the homeowner; and</a:t>
            </a:r>
          </a:p>
          <a:p>
            <a:pPr lvl="3"/>
            <a:r>
              <a:rPr lang="en-US" i="1">
                <a:solidFill>
                  <a:schemeClr val="accent1">
                    <a:lumMod val="50000"/>
                  </a:schemeClr>
                </a:solidFill>
                <a:latin typeface="+mj-lt"/>
              </a:rPr>
              <a:t>Details the work performed, the equipment and materials installed, and the projected energy savings or energy generation to support accurate valuation of the retrofit</a:t>
            </a:r>
          </a:p>
          <a:p>
            <a:pPr marL="342900" lvl="1" indent="-342900">
              <a:buFont typeface="Arial" pitchFamily="2" charset="0"/>
              <a:buChar char="•"/>
            </a:pPr>
            <a:r>
              <a:rPr lang="en-US" i="1">
                <a:solidFill>
                  <a:schemeClr val="accent1">
                    <a:lumMod val="50000"/>
                  </a:schemeClr>
                </a:solidFill>
                <a:latin typeface="+mj-lt"/>
              </a:rPr>
              <a:t>To provide a contractor performing a home energy retrofit or an aggregator who has the right to claim a rebate $200 for each home located in a disadvantaged community that receives a home energy retrofit for which a rebate is provided under the program; and</a:t>
            </a:r>
          </a:p>
          <a:p>
            <a:pPr marL="342900" lvl="1" indent="-342900">
              <a:buFont typeface="Arial" pitchFamily="2" charset="0"/>
              <a:buChar char="•"/>
            </a:pPr>
            <a:r>
              <a:rPr lang="en-US" i="1">
                <a:solidFill>
                  <a:schemeClr val="accent1">
                    <a:lumMod val="50000"/>
                  </a:schemeClr>
                </a:solidFill>
                <a:latin typeface="+mj-lt"/>
              </a:rPr>
              <a:t>To ensure that a homeowner or aggregator does not receive a rebate for the same upgrade through both HOMES and any other Federal grant or rebate program</a:t>
            </a:r>
          </a:p>
        </p:txBody>
      </p:sp>
      <p:pic>
        <p:nvPicPr>
          <p:cNvPr id="2" name="Picture 1" descr="A green house in a white circle&#10;&#10;Description automatically generated">
            <a:extLst>
              <a:ext uri="{FF2B5EF4-FFF2-40B4-BE49-F238E27FC236}">
                <a16:creationId xmlns:a16="http://schemas.microsoft.com/office/drawing/2014/main" id="{37FD33C2-3F75-9C68-28D0-7592BD874F9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42080" y="702603"/>
            <a:ext cx="871448" cy="871448"/>
          </a:xfrm>
          <a:prstGeom prst="rect">
            <a:avLst/>
          </a:prstGeom>
        </p:spPr>
      </p:pic>
    </p:spTree>
    <p:extLst>
      <p:ext uri="{BB962C8B-B14F-4D97-AF65-F5344CB8AC3E}">
        <p14:creationId xmlns:p14="http://schemas.microsoft.com/office/powerpoint/2010/main" val="2652333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7F77-CC8A-3C1E-9009-37A61442EDF4}"/>
              </a:ext>
            </a:extLst>
          </p:cNvPr>
          <p:cNvSpPr>
            <a:spLocks noGrp="1"/>
          </p:cNvSpPr>
          <p:nvPr>
            <p:ph type="title"/>
          </p:nvPr>
        </p:nvSpPr>
        <p:spPr/>
        <p:txBody>
          <a:bodyPr/>
          <a:lstStyle/>
          <a:p>
            <a:r>
              <a:rPr lang="en-US"/>
              <a:t>Home Efficiency Rebates Eligibility</a:t>
            </a:r>
          </a:p>
        </p:txBody>
      </p:sp>
      <p:sp>
        <p:nvSpPr>
          <p:cNvPr id="3" name="Content Placeholder 2">
            <a:extLst>
              <a:ext uri="{FF2B5EF4-FFF2-40B4-BE49-F238E27FC236}">
                <a16:creationId xmlns:a16="http://schemas.microsoft.com/office/drawing/2014/main" id="{C0C32EAF-C3A7-7C56-6AAF-9DCE172648D8}"/>
              </a:ext>
            </a:extLst>
          </p:cNvPr>
          <p:cNvSpPr>
            <a:spLocks noGrp="1"/>
          </p:cNvSpPr>
          <p:nvPr>
            <p:ph sz="quarter" idx="12"/>
          </p:nvPr>
        </p:nvSpPr>
        <p:spPr/>
        <p:txBody>
          <a:bodyPr/>
          <a:lstStyle/>
          <a:p>
            <a:pPr marL="457200" indent="-457200">
              <a:buFont typeface="Arial" panose="020B0604020202020204" pitchFamily="34" charset="0"/>
              <a:buChar char="•"/>
            </a:pPr>
            <a:r>
              <a:rPr lang="en-US" sz="3000" b="0">
                <a:solidFill>
                  <a:schemeClr val="accent1">
                    <a:lumMod val="50000"/>
                  </a:schemeClr>
                </a:solidFill>
              </a:rPr>
              <a:t>Rebates are available to households of any income. </a:t>
            </a:r>
          </a:p>
          <a:p>
            <a:pPr marL="457200" indent="-457200">
              <a:buFont typeface="Arial" panose="020B0604020202020204" pitchFamily="34" charset="0"/>
              <a:buChar char="•"/>
            </a:pPr>
            <a:r>
              <a:rPr lang="en-US" sz="3000" b="0" i="0">
                <a:solidFill>
                  <a:schemeClr val="accent1">
                    <a:lumMod val="50000"/>
                  </a:schemeClr>
                </a:solidFill>
                <a:effectLst/>
              </a:rPr>
              <a:t>Rebates are available to individuals and aggregators carrying out energy efficiency upgrades of single-family homes and multifamily buildings.</a:t>
            </a:r>
          </a:p>
          <a:p>
            <a:pPr marL="457200" indent="-457200">
              <a:buFont typeface="Arial" panose="020B0604020202020204" pitchFamily="34" charset="0"/>
              <a:buChar char="•"/>
            </a:pPr>
            <a:r>
              <a:rPr lang="en-US" sz="3000" b="0">
                <a:solidFill>
                  <a:schemeClr val="accent1">
                    <a:lumMod val="50000"/>
                  </a:schemeClr>
                </a:solidFill>
              </a:rPr>
              <a:t>New construction is not eligible.</a:t>
            </a:r>
          </a:p>
          <a:p>
            <a:pPr marL="457200" indent="-457200">
              <a:buFont typeface="Arial" panose="020B0604020202020204" pitchFamily="34" charset="0"/>
              <a:buChar char="•"/>
            </a:pPr>
            <a:r>
              <a:rPr lang="en-US" sz="3000" b="0">
                <a:solidFill>
                  <a:schemeClr val="accent1">
                    <a:lumMod val="50000"/>
                  </a:schemeClr>
                </a:solidFill>
              </a:rPr>
              <a:t>States may choose to restrict program eligibility to a narrower set of households, existing conditions, and/or technologies than is allowable under the law. </a:t>
            </a:r>
          </a:p>
        </p:txBody>
      </p:sp>
      <p:pic>
        <p:nvPicPr>
          <p:cNvPr id="4" name="Picture 3" descr="A green house in a white circle&#10;&#10;Description automatically generated">
            <a:extLst>
              <a:ext uri="{FF2B5EF4-FFF2-40B4-BE49-F238E27FC236}">
                <a16:creationId xmlns:a16="http://schemas.microsoft.com/office/drawing/2014/main" id="{EB19EEBC-027C-C298-3EEE-3254B4D2AB3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77916" y="5571163"/>
            <a:ext cx="871448" cy="871448"/>
          </a:xfrm>
          <a:prstGeom prst="rect">
            <a:avLst/>
          </a:prstGeom>
        </p:spPr>
      </p:pic>
    </p:spTree>
    <p:extLst>
      <p:ext uri="{BB962C8B-B14F-4D97-AF65-F5344CB8AC3E}">
        <p14:creationId xmlns:p14="http://schemas.microsoft.com/office/powerpoint/2010/main" val="4159882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7F77-CC8A-3C1E-9009-37A61442EDF4}"/>
              </a:ext>
            </a:extLst>
          </p:cNvPr>
          <p:cNvSpPr>
            <a:spLocks noGrp="1"/>
          </p:cNvSpPr>
          <p:nvPr>
            <p:ph type="title"/>
          </p:nvPr>
        </p:nvSpPr>
        <p:spPr/>
        <p:txBody>
          <a:bodyPr/>
          <a:lstStyle/>
          <a:p>
            <a:r>
              <a:rPr lang="en-US"/>
              <a:t>HER Low-Income Eligibility Considerations</a:t>
            </a:r>
          </a:p>
        </p:txBody>
      </p:sp>
      <p:sp>
        <p:nvSpPr>
          <p:cNvPr id="3" name="Content Placeholder 2">
            <a:extLst>
              <a:ext uri="{FF2B5EF4-FFF2-40B4-BE49-F238E27FC236}">
                <a16:creationId xmlns:a16="http://schemas.microsoft.com/office/drawing/2014/main" id="{C0C32EAF-C3A7-7C56-6AAF-9DCE172648D8}"/>
              </a:ext>
            </a:extLst>
          </p:cNvPr>
          <p:cNvSpPr>
            <a:spLocks noGrp="1"/>
          </p:cNvSpPr>
          <p:nvPr>
            <p:ph sz="quarter" idx="12"/>
          </p:nvPr>
        </p:nvSpPr>
        <p:spPr/>
        <p:txBody>
          <a:bodyPr/>
          <a:lstStyle/>
          <a:p>
            <a:r>
              <a:rPr lang="en-US" sz="2600"/>
              <a:t>At a minimum, each State must: </a:t>
            </a:r>
          </a:p>
          <a:p>
            <a:pPr marL="685800" lvl="3" indent="-457200">
              <a:spcBef>
                <a:spcPts val="1200"/>
              </a:spcBef>
              <a:spcAft>
                <a:spcPts val="300"/>
              </a:spcAft>
            </a:pPr>
            <a:r>
              <a:rPr lang="en-US" sz="2200">
                <a:solidFill>
                  <a:schemeClr val="accent1">
                    <a:lumMod val="50000"/>
                  </a:schemeClr>
                </a:solidFill>
                <a:latin typeface="+mj-lt"/>
              </a:rPr>
              <a:t>Allocate a percentage of its rebate funding for each of the rebate programs in line with its percentage of low-income households.</a:t>
            </a:r>
          </a:p>
          <a:p>
            <a:pPr marL="1051560" lvl="4" indent="-457200">
              <a:spcBef>
                <a:spcPts val="1200"/>
              </a:spcBef>
              <a:spcAft>
                <a:spcPts val="300"/>
              </a:spcAft>
            </a:pPr>
            <a:r>
              <a:rPr lang="en-US" sz="2200">
                <a:solidFill>
                  <a:schemeClr val="accent1">
                    <a:lumMod val="50000"/>
                  </a:schemeClr>
                </a:solidFill>
                <a:latin typeface="+mj-lt"/>
              </a:rPr>
              <a:t>In New York State, approximately 41% of households are eligible for rebates as low-income households (defined as &lt;80% AMI).  </a:t>
            </a:r>
          </a:p>
          <a:p>
            <a:pPr marL="1051560" lvl="4" indent="-457200">
              <a:spcBef>
                <a:spcPts val="1200"/>
              </a:spcBef>
              <a:spcAft>
                <a:spcPts val="300"/>
              </a:spcAft>
            </a:pPr>
            <a:r>
              <a:rPr lang="en-US" sz="2200">
                <a:solidFill>
                  <a:schemeClr val="accent1">
                    <a:lumMod val="50000"/>
                  </a:schemeClr>
                </a:solidFill>
                <a:latin typeface="+mj-lt"/>
              </a:rPr>
              <a:t>In New York, minimum allocation to low-income households is $39M</a:t>
            </a:r>
          </a:p>
          <a:p>
            <a:pPr marL="457200" lvl="2" indent="-457200">
              <a:spcBef>
                <a:spcPts val="1200"/>
              </a:spcBef>
              <a:spcAft>
                <a:spcPts val="300"/>
              </a:spcAft>
              <a:buFont typeface="Arial" panose="020B0604020202020204" pitchFamily="34" charset="0"/>
              <a:buChar char="•"/>
            </a:pPr>
            <a:r>
              <a:rPr lang="en-US">
                <a:solidFill>
                  <a:schemeClr val="accent1">
                    <a:lumMod val="50000"/>
                  </a:schemeClr>
                </a:solidFill>
                <a:latin typeface="+mj-lt"/>
              </a:rPr>
              <a:t>Allocate at least 10% additionally of its rebate funding to serve low-income multifamily buildings. </a:t>
            </a:r>
          </a:p>
          <a:p>
            <a:pPr marL="1051560" lvl="4" indent="-457200">
              <a:spcBef>
                <a:spcPts val="1200"/>
              </a:spcBef>
              <a:spcAft>
                <a:spcPts val="300"/>
              </a:spcAft>
            </a:pPr>
            <a:r>
              <a:rPr lang="en-US" sz="2200">
                <a:solidFill>
                  <a:schemeClr val="accent1">
                    <a:lumMod val="50000"/>
                  </a:schemeClr>
                </a:solidFill>
                <a:latin typeface="+mj-lt"/>
              </a:rPr>
              <a:t>In New York, minimum allocation to low-income multifamily buildings is $9.5M</a:t>
            </a:r>
          </a:p>
        </p:txBody>
      </p:sp>
      <p:pic>
        <p:nvPicPr>
          <p:cNvPr id="4" name="Picture 3" descr="A green house in a white circle&#10;&#10;Description automatically generated">
            <a:extLst>
              <a:ext uri="{FF2B5EF4-FFF2-40B4-BE49-F238E27FC236}">
                <a16:creationId xmlns:a16="http://schemas.microsoft.com/office/drawing/2014/main" id="{EB19EEBC-027C-C298-3EEE-3254B4D2AB3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72864" y="5986552"/>
            <a:ext cx="871448" cy="871448"/>
          </a:xfrm>
          <a:prstGeom prst="rect">
            <a:avLst/>
          </a:prstGeom>
        </p:spPr>
      </p:pic>
    </p:spTree>
    <p:extLst>
      <p:ext uri="{BB962C8B-B14F-4D97-AF65-F5344CB8AC3E}">
        <p14:creationId xmlns:p14="http://schemas.microsoft.com/office/powerpoint/2010/main" val="4166920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6452-EE50-77D9-E074-188A00A67B5A}"/>
              </a:ext>
            </a:extLst>
          </p:cNvPr>
          <p:cNvSpPr>
            <a:spLocks noGrp="1"/>
          </p:cNvSpPr>
          <p:nvPr>
            <p:ph type="title"/>
          </p:nvPr>
        </p:nvSpPr>
        <p:spPr/>
        <p:txBody>
          <a:bodyPr/>
          <a:lstStyle/>
          <a:p>
            <a:r>
              <a:rPr lang="en-US">
                <a:latin typeface="Roboto Lt"/>
                <a:cs typeface="Arial"/>
              </a:rPr>
              <a:t>HER low-to-moderate income (&lt;80% AMI)</a:t>
            </a:r>
            <a:br>
              <a:rPr lang="en-US">
                <a:latin typeface="Roboto Lt"/>
                <a:cs typeface="Arial"/>
              </a:rPr>
            </a:br>
            <a:r>
              <a:rPr lang="en-US">
                <a:latin typeface="Roboto Lt"/>
                <a:cs typeface="Arial"/>
              </a:rPr>
              <a:t>Flow Chart </a:t>
            </a:r>
            <a:endParaRPr lang="en-US"/>
          </a:p>
        </p:txBody>
      </p:sp>
      <p:sp>
        <p:nvSpPr>
          <p:cNvPr id="6" name="Flowchart: Decision 5">
            <a:extLst>
              <a:ext uri="{FF2B5EF4-FFF2-40B4-BE49-F238E27FC236}">
                <a16:creationId xmlns:a16="http://schemas.microsoft.com/office/drawing/2014/main" id="{B6E69BB9-72E4-76AF-8F5E-1CBA59AA8992}"/>
              </a:ext>
            </a:extLst>
          </p:cNvPr>
          <p:cNvSpPr/>
          <p:nvPr/>
        </p:nvSpPr>
        <p:spPr>
          <a:xfrm>
            <a:off x="4649163" y="2015923"/>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Savings are at least 20%?</a:t>
            </a:r>
          </a:p>
        </p:txBody>
      </p:sp>
      <p:sp>
        <p:nvSpPr>
          <p:cNvPr id="7" name="Arrow: Right 6">
            <a:extLst>
              <a:ext uri="{FF2B5EF4-FFF2-40B4-BE49-F238E27FC236}">
                <a16:creationId xmlns:a16="http://schemas.microsoft.com/office/drawing/2014/main" id="{C09BB987-261C-A3D4-62D3-A15968F3F8EF}"/>
              </a:ext>
            </a:extLst>
          </p:cNvPr>
          <p:cNvSpPr/>
          <p:nvPr/>
        </p:nvSpPr>
        <p:spPr>
          <a:xfrm>
            <a:off x="6993037" y="2411392"/>
            <a:ext cx="974202" cy="4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8" name="Flowchart: Terminator 7">
            <a:extLst>
              <a:ext uri="{FF2B5EF4-FFF2-40B4-BE49-F238E27FC236}">
                <a16:creationId xmlns:a16="http://schemas.microsoft.com/office/drawing/2014/main" id="{0AB5A607-DEB2-87EA-9F78-F93825636007}"/>
              </a:ext>
            </a:extLst>
          </p:cNvPr>
          <p:cNvSpPr/>
          <p:nvPr/>
        </p:nvSpPr>
        <p:spPr>
          <a:xfrm>
            <a:off x="8121569" y="2324582"/>
            <a:ext cx="1591518"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Rebate amount $0</a:t>
            </a:r>
          </a:p>
        </p:txBody>
      </p:sp>
      <p:sp>
        <p:nvSpPr>
          <p:cNvPr id="9" name="Arrow: Down 8">
            <a:extLst>
              <a:ext uri="{FF2B5EF4-FFF2-40B4-BE49-F238E27FC236}">
                <a16:creationId xmlns:a16="http://schemas.microsoft.com/office/drawing/2014/main" id="{899D9B7D-5B7A-ECD9-1F61-8D6B6006CF70}"/>
              </a:ext>
            </a:extLst>
          </p:cNvPr>
          <p:cNvSpPr/>
          <p:nvPr/>
        </p:nvSpPr>
        <p:spPr>
          <a:xfrm>
            <a:off x="5092859" y="3337367"/>
            <a:ext cx="1311796" cy="65589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10" name="Flowchart: Decision 9">
            <a:extLst>
              <a:ext uri="{FF2B5EF4-FFF2-40B4-BE49-F238E27FC236}">
                <a16:creationId xmlns:a16="http://schemas.microsoft.com/office/drawing/2014/main" id="{E3617EC2-0BAA-BE3C-F31D-EBB637F01F8B}"/>
              </a:ext>
            </a:extLst>
          </p:cNvPr>
          <p:cNvSpPr/>
          <p:nvPr/>
        </p:nvSpPr>
        <p:spPr>
          <a:xfrm>
            <a:off x="4649163" y="4070429"/>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Savings are at least 35%?</a:t>
            </a:r>
          </a:p>
        </p:txBody>
      </p:sp>
      <p:sp>
        <p:nvSpPr>
          <p:cNvPr id="11" name="Flowchart: Decision 10">
            <a:extLst>
              <a:ext uri="{FF2B5EF4-FFF2-40B4-BE49-F238E27FC236}">
                <a16:creationId xmlns:a16="http://schemas.microsoft.com/office/drawing/2014/main" id="{7F403C3A-ED95-C0F0-1076-E94494EB73A8}"/>
              </a:ext>
            </a:extLst>
          </p:cNvPr>
          <p:cNvSpPr/>
          <p:nvPr/>
        </p:nvSpPr>
        <p:spPr>
          <a:xfrm>
            <a:off x="8169798" y="4070430"/>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Project exceeds $5,000</a:t>
            </a:r>
          </a:p>
        </p:txBody>
      </p:sp>
      <p:sp>
        <p:nvSpPr>
          <p:cNvPr id="14" name="Arrow: Right 13">
            <a:extLst>
              <a:ext uri="{FF2B5EF4-FFF2-40B4-BE49-F238E27FC236}">
                <a16:creationId xmlns:a16="http://schemas.microsoft.com/office/drawing/2014/main" id="{A74A57C7-3CBA-C26A-E208-55FE6ABF66C7}"/>
              </a:ext>
            </a:extLst>
          </p:cNvPr>
          <p:cNvSpPr/>
          <p:nvPr/>
        </p:nvSpPr>
        <p:spPr>
          <a:xfrm>
            <a:off x="7041265" y="4417670"/>
            <a:ext cx="974202" cy="4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15" name="Flowchart: Decision 14">
            <a:extLst>
              <a:ext uri="{FF2B5EF4-FFF2-40B4-BE49-F238E27FC236}">
                <a16:creationId xmlns:a16="http://schemas.microsoft.com/office/drawing/2014/main" id="{CC781F16-C39F-94EA-3801-50EDE5103FCA}"/>
              </a:ext>
            </a:extLst>
          </p:cNvPr>
          <p:cNvSpPr/>
          <p:nvPr/>
        </p:nvSpPr>
        <p:spPr>
          <a:xfrm>
            <a:off x="1495061" y="4137947"/>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Project exceeds $10,000</a:t>
            </a:r>
          </a:p>
        </p:txBody>
      </p:sp>
      <p:sp>
        <p:nvSpPr>
          <p:cNvPr id="16" name="Arrow: Left 15">
            <a:extLst>
              <a:ext uri="{FF2B5EF4-FFF2-40B4-BE49-F238E27FC236}">
                <a16:creationId xmlns:a16="http://schemas.microsoft.com/office/drawing/2014/main" id="{75C8881B-4147-1A54-F069-9ED5314F5E2D}"/>
              </a:ext>
            </a:extLst>
          </p:cNvPr>
          <p:cNvSpPr/>
          <p:nvPr/>
        </p:nvSpPr>
        <p:spPr>
          <a:xfrm>
            <a:off x="3742481" y="4494835"/>
            <a:ext cx="868101" cy="48227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17" name="Arrow: Left 16">
            <a:extLst>
              <a:ext uri="{FF2B5EF4-FFF2-40B4-BE49-F238E27FC236}">
                <a16:creationId xmlns:a16="http://schemas.microsoft.com/office/drawing/2014/main" id="{EEC41960-B136-31C6-40D3-D6828E9183F3}"/>
              </a:ext>
            </a:extLst>
          </p:cNvPr>
          <p:cNvSpPr/>
          <p:nvPr/>
        </p:nvSpPr>
        <p:spPr>
          <a:xfrm rot="-2760000">
            <a:off x="1147822" y="5266480"/>
            <a:ext cx="868101" cy="48227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18" name="Arrow: Left 17">
            <a:extLst>
              <a:ext uri="{FF2B5EF4-FFF2-40B4-BE49-F238E27FC236}">
                <a16:creationId xmlns:a16="http://schemas.microsoft.com/office/drawing/2014/main" id="{FC2B8B08-BDF3-B8BC-AC2F-4EA9290BB5AB}"/>
              </a:ext>
            </a:extLst>
          </p:cNvPr>
          <p:cNvSpPr/>
          <p:nvPr/>
        </p:nvSpPr>
        <p:spPr>
          <a:xfrm rot="-2880000">
            <a:off x="7909367" y="5218253"/>
            <a:ext cx="868101" cy="48227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20" name="Arrow: Right 19">
            <a:extLst>
              <a:ext uri="{FF2B5EF4-FFF2-40B4-BE49-F238E27FC236}">
                <a16:creationId xmlns:a16="http://schemas.microsoft.com/office/drawing/2014/main" id="{C39B9956-9D95-B4D0-C217-02721D2AD1EC}"/>
              </a:ext>
            </a:extLst>
          </p:cNvPr>
          <p:cNvSpPr/>
          <p:nvPr/>
        </p:nvSpPr>
        <p:spPr>
          <a:xfrm rot="2580000">
            <a:off x="3291873" y="5278084"/>
            <a:ext cx="810228" cy="501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21" name="Arrow: Right 20">
            <a:extLst>
              <a:ext uri="{FF2B5EF4-FFF2-40B4-BE49-F238E27FC236}">
                <a16:creationId xmlns:a16="http://schemas.microsoft.com/office/drawing/2014/main" id="{9BD81634-7441-DB23-1E82-49B5AF6CB14F}"/>
              </a:ext>
            </a:extLst>
          </p:cNvPr>
          <p:cNvSpPr/>
          <p:nvPr/>
        </p:nvSpPr>
        <p:spPr>
          <a:xfrm rot="3120000">
            <a:off x="9830253" y="5169059"/>
            <a:ext cx="800582" cy="472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22" name="Flowchart: Terminator 21">
            <a:extLst>
              <a:ext uri="{FF2B5EF4-FFF2-40B4-BE49-F238E27FC236}">
                <a16:creationId xmlns:a16="http://schemas.microsoft.com/office/drawing/2014/main" id="{D62B91D1-AF58-400A-843A-FD36CAAD5834}"/>
              </a:ext>
            </a:extLst>
          </p:cNvPr>
          <p:cNvSpPr/>
          <p:nvPr/>
        </p:nvSpPr>
        <p:spPr>
          <a:xfrm>
            <a:off x="356885" y="6057417"/>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$8,000</a:t>
            </a:r>
          </a:p>
        </p:txBody>
      </p:sp>
      <p:sp>
        <p:nvSpPr>
          <p:cNvPr id="23" name="Flowchart: Terminator 22">
            <a:extLst>
              <a:ext uri="{FF2B5EF4-FFF2-40B4-BE49-F238E27FC236}">
                <a16:creationId xmlns:a16="http://schemas.microsoft.com/office/drawing/2014/main" id="{193DF986-23ED-2008-E595-31DA59B8A211}"/>
              </a:ext>
            </a:extLst>
          </p:cNvPr>
          <p:cNvSpPr/>
          <p:nvPr/>
        </p:nvSpPr>
        <p:spPr>
          <a:xfrm>
            <a:off x="3183036" y="6018834"/>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80% </a:t>
            </a:r>
            <a:r>
              <a:rPr lang="en-US" sz="1200">
                <a:solidFill>
                  <a:schemeClr val="tx1"/>
                </a:solidFill>
              </a:rPr>
              <a:t>of project cost</a:t>
            </a:r>
          </a:p>
        </p:txBody>
      </p:sp>
      <p:sp>
        <p:nvSpPr>
          <p:cNvPr id="24" name="Flowchart: Terminator 23">
            <a:extLst>
              <a:ext uri="{FF2B5EF4-FFF2-40B4-BE49-F238E27FC236}">
                <a16:creationId xmlns:a16="http://schemas.microsoft.com/office/drawing/2014/main" id="{BC3CCB29-06A2-30CE-F8BA-25864DDBB33D}"/>
              </a:ext>
            </a:extLst>
          </p:cNvPr>
          <p:cNvSpPr/>
          <p:nvPr/>
        </p:nvSpPr>
        <p:spPr>
          <a:xfrm>
            <a:off x="6761543" y="5941670"/>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$4,000</a:t>
            </a:r>
          </a:p>
        </p:txBody>
      </p:sp>
      <p:sp>
        <p:nvSpPr>
          <p:cNvPr id="29" name="Flowchart: Terminator 28">
            <a:extLst>
              <a:ext uri="{FF2B5EF4-FFF2-40B4-BE49-F238E27FC236}">
                <a16:creationId xmlns:a16="http://schemas.microsoft.com/office/drawing/2014/main" id="{93520FD0-FF57-895E-A55F-F98E352F050C}"/>
              </a:ext>
            </a:extLst>
          </p:cNvPr>
          <p:cNvSpPr/>
          <p:nvPr/>
        </p:nvSpPr>
        <p:spPr>
          <a:xfrm>
            <a:off x="9857770" y="5941669"/>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80% </a:t>
            </a:r>
            <a:r>
              <a:rPr lang="en-US" sz="1200">
                <a:solidFill>
                  <a:schemeClr val="tx1"/>
                </a:solidFill>
              </a:rPr>
              <a:t>of project cost</a:t>
            </a:r>
          </a:p>
        </p:txBody>
      </p:sp>
      <p:pic>
        <p:nvPicPr>
          <p:cNvPr id="3" name="Picture 2" descr="A green house in a white circle&#10;&#10;Description automatically generated">
            <a:extLst>
              <a:ext uri="{FF2B5EF4-FFF2-40B4-BE49-F238E27FC236}">
                <a16:creationId xmlns:a16="http://schemas.microsoft.com/office/drawing/2014/main" id="{8543BC0E-E2A4-D3F4-A8F5-2FD331BB82A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63208" y="638788"/>
            <a:ext cx="871448" cy="871448"/>
          </a:xfrm>
          <a:prstGeom prst="rect">
            <a:avLst/>
          </a:prstGeom>
        </p:spPr>
      </p:pic>
    </p:spTree>
    <p:extLst>
      <p:ext uri="{BB962C8B-B14F-4D97-AF65-F5344CB8AC3E}">
        <p14:creationId xmlns:p14="http://schemas.microsoft.com/office/powerpoint/2010/main" val="5835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6452-EE50-77D9-E074-188A00A67B5A}"/>
              </a:ext>
            </a:extLst>
          </p:cNvPr>
          <p:cNvSpPr>
            <a:spLocks noGrp="1"/>
          </p:cNvSpPr>
          <p:nvPr>
            <p:ph type="title"/>
          </p:nvPr>
        </p:nvSpPr>
        <p:spPr/>
        <p:txBody>
          <a:bodyPr/>
          <a:lstStyle/>
          <a:p>
            <a:r>
              <a:rPr lang="en-US">
                <a:latin typeface="Roboto Lt"/>
                <a:cs typeface="Arial"/>
              </a:rPr>
              <a:t>HER "market rate" income (80-150% AMI)</a:t>
            </a:r>
            <a:br>
              <a:rPr lang="en-US">
                <a:latin typeface="Roboto Lt"/>
                <a:cs typeface="Arial"/>
              </a:rPr>
            </a:br>
            <a:r>
              <a:rPr lang="en-US">
                <a:latin typeface="Roboto Lt"/>
                <a:cs typeface="Arial"/>
              </a:rPr>
              <a:t>Flow Chart </a:t>
            </a:r>
            <a:endParaRPr lang="en-US"/>
          </a:p>
        </p:txBody>
      </p:sp>
      <p:sp>
        <p:nvSpPr>
          <p:cNvPr id="6" name="Flowchart: Decision 5">
            <a:extLst>
              <a:ext uri="{FF2B5EF4-FFF2-40B4-BE49-F238E27FC236}">
                <a16:creationId xmlns:a16="http://schemas.microsoft.com/office/drawing/2014/main" id="{B6E69BB9-72E4-76AF-8F5E-1CBA59AA8992}"/>
              </a:ext>
            </a:extLst>
          </p:cNvPr>
          <p:cNvSpPr/>
          <p:nvPr/>
        </p:nvSpPr>
        <p:spPr>
          <a:xfrm>
            <a:off x="4649163" y="2015923"/>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Savings are at least 20%?</a:t>
            </a:r>
          </a:p>
        </p:txBody>
      </p:sp>
      <p:sp>
        <p:nvSpPr>
          <p:cNvPr id="7" name="Arrow: Right 6">
            <a:extLst>
              <a:ext uri="{FF2B5EF4-FFF2-40B4-BE49-F238E27FC236}">
                <a16:creationId xmlns:a16="http://schemas.microsoft.com/office/drawing/2014/main" id="{C09BB987-261C-A3D4-62D3-A15968F3F8EF}"/>
              </a:ext>
            </a:extLst>
          </p:cNvPr>
          <p:cNvSpPr/>
          <p:nvPr/>
        </p:nvSpPr>
        <p:spPr>
          <a:xfrm>
            <a:off x="6993037" y="2411392"/>
            <a:ext cx="974202" cy="4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8" name="Flowchart: Terminator 7">
            <a:extLst>
              <a:ext uri="{FF2B5EF4-FFF2-40B4-BE49-F238E27FC236}">
                <a16:creationId xmlns:a16="http://schemas.microsoft.com/office/drawing/2014/main" id="{0AB5A607-DEB2-87EA-9F78-F93825636007}"/>
              </a:ext>
            </a:extLst>
          </p:cNvPr>
          <p:cNvSpPr/>
          <p:nvPr/>
        </p:nvSpPr>
        <p:spPr>
          <a:xfrm>
            <a:off x="8121569" y="2324582"/>
            <a:ext cx="1591518"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Rebate amount $0</a:t>
            </a:r>
          </a:p>
        </p:txBody>
      </p:sp>
      <p:sp>
        <p:nvSpPr>
          <p:cNvPr id="9" name="Arrow: Down 8">
            <a:extLst>
              <a:ext uri="{FF2B5EF4-FFF2-40B4-BE49-F238E27FC236}">
                <a16:creationId xmlns:a16="http://schemas.microsoft.com/office/drawing/2014/main" id="{899D9B7D-5B7A-ECD9-1F61-8D6B6006CF70}"/>
              </a:ext>
            </a:extLst>
          </p:cNvPr>
          <p:cNvSpPr/>
          <p:nvPr/>
        </p:nvSpPr>
        <p:spPr>
          <a:xfrm>
            <a:off x="5092859" y="3337367"/>
            <a:ext cx="1311796" cy="655899"/>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10" name="Flowchart: Decision 9">
            <a:extLst>
              <a:ext uri="{FF2B5EF4-FFF2-40B4-BE49-F238E27FC236}">
                <a16:creationId xmlns:a16="http://schemas.microsoft.com/office/drawing/2014/main" id="{E3617EC2-0BAA-BE3C-F31D-EBB637F01F8B}"/>
              </a:ext>
            </a:extLst>
          </p:cNvPr>
          <p:cNvSpPr/>
          <p:nvPr/>
        </p:nvSpPr>
        <p:spPr>
          <a:xfrm>
            <a:off x="4649163" y="4070429"/>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Savings are at least 35%?</a:t>
            </a:r>
          </a:p>
        </p:txBody>
      </p:sp>
      <p:sp>
        <p:nvSpPr>
          <p:cNvPr id="11" name="Flowchart: Decision 10">
            <a:extLst>
              <a:ext uri="{FF2B5EF4-FFF2-40B4-BE49-F238E27FC236}">
                <a16:creationId xmlns:a16="http://schemas.microsoft.com/office/drawing/2014/main" id="{7F403C3A-ED95-C0F0-1076-E94494EB73A8}"/>
              </a:ext>
            </a:extLst>
          </p:cNvPr>
          <p:cNvSpPr/>
          <p:nvPr/>
        </p:nvSpPr>
        <p:spPr>
          <a:xfrm>
            <a:off x="8169798" y="4070430"/>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Project exceeds $4,000</a:t>
            </a:r>
          </a:p>
        </p:txBody>
      </p:sp>
      <p:sp>
        <p:nvSpPr>
          <p:cNvPr id="14" name="Arrow: Right 13">
            <a:extLst>
              <a:ext uri="{FF2B5EF4-FFF2-40B4-BE49-F238E27FC236}">
                <a16:creationId xmlns:a16="http://schemas.microsoft.com/office/drawing/2014/main" id="{A74A57C7-3CBA-C26A-E208-55FE6ABF66C7}"/>
              </a:ext>
            </a:extLst>
          </p:cNvPr>
          <p:cNvSpPr/>
          <p:nvPr/>
        </p:nvSpPr>
        <p:spPr>
          <a:xfrm>
            <a:off x="7041265" y="4417670"/>
            <a:ext cx="974202" cy="4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15" name="Flowchart: Decision 14">
            <a:extLst>
              <a:ext uri="{FF2B5EF4-FFF2-40B4-BE49-F238E27FC236}">
                <a16:creationId xmlns:a16="http://schemas.microsoft.com/office/drawing/2014/main" id="{CC781F16-C39F-94EA-3801-50EDE5103FCA}"/>
              </a:ext>
            </a:extLst>
          </p:cNvPr>
          <p:cNvSpPr/>
          <p:nvPr/>
        </p:nvSpPr>
        <p:spPr>
          <a:xfrm>
            <a:off x="1495061" y="4137947"/>
            <a:ext cx="2199189" cy="126356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t>Project exceeds $8,000</a:t>
            </a:r>
          </a:p>
        </p:txBody>
      </p:sp>
      <p:sp>
        <p:nvSpPr>
          <p:cNvPr id="16" name="Arrow: Left 15">
            <a:extLst>
              <a:ext uri="{FF2B5EF4-FFF2-40B4-BE49-F238E27FC236}">
                <a16:creationId xmlns:a16="http://schemas.microsoft.com/office/drawing/2014/main" id="{75C8881B-4147-1A54-F069-9ED5314F5E2D}"/>
              </a:ext>
            </a:extLst>
          </p:cNvPr>
          <p:cNvSpPr/>
          <p:nvPr/>
        </p:nvSpPr>
        <p:spPr>
          <a:xfrm>
            <a:off x="3742481" y="4494835"/>
            <a:ext cx="868101" cy="48227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17" name="Arrow: Left 16">
            <a:extLst>
              <a:ext uri="{FF2B5EF4-FFF2-40B4-BE49-F238E27FC236}">
                <a16:creationId xmlns:a16="http://schemas.microsoft.com/office/drawing/2014/main" id="{EEC41960-B136-31C6-40D3-D6828E9183F3}"/>
              </a:ext>
            </a:extLst>
          </p:cNvPr>
          <p:cNvSpPr/>
          <p:nvPr/>
        </p:nvSpPr>
        <p:spPr>
          <a:xfrm rot="-2760000">
            <a:off x="1147822" y="5266480"/>
            <a:ext cx="868101" cy="48227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18" name="Arrow: Left 17">
            <a:extLst>
              <a:ext uri="{FF2B5EF4-FFF2-40B4-BE49-F238E27FC236}">
                <a16:creationId xmlns:a16="http://schemas.microsoft.com/office/drawing/2014/main" id="{FC2B8B08-BDF3-B8BC-AC2F-4EA9290BB5AB}"/>
              </a:ext>
            </a:extLst>
          </p:cNvPr>
          <p:cNvSpPr/>
          <p:nvPr/>
        </p:nvSpPr>
        <p:spPr>
          <a:xfrm rot="-2880000">
            <a:off x="7909367" y="5218253"/>
            <a:ext cx="868101" cy="482278"/>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Yes</a:t>
            </a:r>
          </a:p>
        </p:txBody>
      </p:sp>
      <p:sp>
        <p:nvSpPr>
          <p:cNvPr id="20" name="Arrow: Right 19">
            <a:extLst>
              <a:ext uri="{FF2B5EF4-FFF2-40B4-BE49-F238E27FC236}">
                <a16:creationId xmlns:a16="http://schemas.microsoft.com/office/drawing/2014/main" id="{C39B9956-9D95-B4D0-C217-02721D2AD1EC}"/>
              </a:ext>
            </a:extLst>
          </p:cNvPr>
          <p:cNvSpPr/>
          <p:nvPr/>
        </p:nvSpPr>
        <p:spPr>
          <a:xfrm rot="2580000">
            <a:off x="3291873" y="5278084"/>
            <a:ext cx="810228" cy="501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21" name="Arrow: Right 20">
            <a:extLst>
              <a:ext uri="{FF2B5EF4-FFF2-40B4-BE49-F238E27FC236}">
                <a16:creationId xmlns:a16="http://schemas.microsoft.com/office/drawing/2014/main" id="{9BD81634-7441-DB23-1E82-49B5AF6CB14F}"/>
              </a:ext>
            </a:extLst>
          </p:cNvPr>
          <p:cNvSpPr/>
          <p:nvPr/>
        </p:nvSpPr>
        <p:spPr>
          <a:xfrm rot="3120000">
            <a:off x="9830253" y="5169059"/>
            <a:ext cx="800582" cy="472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NO</a:t>
            </a:r>
          </a:p>
        </p:txBody>
      </p:sp>
      <p:sp>
        <p:nvSpPr>
          <p:cNvPr id="22" name="Flowchart: Terminator 21">
            <a:extLst>
              <a:ext uri="{FF2B5EF4-FFF2-40B4-BE49-F238E27FC236}">
                <a16:creationId xmlns:a16="http://schemas.microsoft.com/office/drawing/2014/main" id="{D62B91D1-AF58-400A-843A-FD36CAAD5834}"/>
              </a:ext>
            </a:extLst>
          </p:cNvPr>
          <p:cNvSpPr/>
          <p:nvPr/>
        </p:nvSpPr>
        <p:spPr>
          <a:xfrm>
            <a:off x="356885" y="6057417"/>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$4,000</a:t>
            </a:r>
          </a:p>
        </p:txBody>
      </p:sp>
      <p:sp>
        <p:nvSpPr>
          <p:cNvPr id="23" name="Flowchart: Terminator 22">
            <a:extLst>
              <a:ext uri="{FF2B5EF4-FFF2-40B4-BE49-F238E27FC236}">
                <a16:creationId xmlns:a16="http://schemas.microsoft.com/office/drawing/2014/main" id="{193DF986-23ED-2008-E595-31DA59B8A211}"/>
              </a:ext>
            </a:extLst>
          </p:cNvPr>
          <p:cNvSpPr/>
          <p:nvPr/>
        </p:nvSpPr>
        <p:spPr>
          <a:xfrm>
            <a:off x="3183036" y="6018834"/>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50% </a:t>
            </a:r>
            <a:r>
              <a:rPr lang="en-US" sz="1200">
                <a:solidFill>
                  <a:schemeClr val="tx1"/>
                </a:solidFill>
              </a:rPr>
              <a:t>of project cost</a:t>
            </a:r>
          </a:p>
        </p:txBody>
      </p:sp>
      <p:sp>
        <p:nvSpPr>
          <p:cNvPr id="24" name="Flowchart: Terminator 23">
            <a:extLst>
              <a:ext uri="{FF2B5EF4-FFF2-40B4-BE49-F238E27FC236}">
                <a16:creationId xmlns:a16="http://schemas.microsoft.com/office/drawing/2014/main" id="{BC3CCB29-06A2-30CE-F8BA-25864DDBB33D}"/>
              </a:ext>
            </a:extLst>
          </p:cNvPr>
          <p:cNvSpPr/>
          <p:nvPr/>
        </p:nvSpPr>
        <p:spPr>
          <a:xfrm>
            <a:off x="6761543" y="5941670"/>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$2,000</a:t>
            </a:r>
          </a:p>
        </p:txBody>
      </p:sp>
      <p:sp>
        <p:nvSpPr>
          <p:cNvPr id="29" name="Flowchart: Terminator 28">
            <a:extLst>
              <a:ext uri="{FF2B5EF4-FFF2-40B4-BE49-F238E27FC236}">
                <a16:creationId xmlns:a16="http://schemas.microsoft.com/office/drawing/2014/main" id="{93520FD0-FF57-895E-A55F-F98E352F050C}"/>
              </a:ext>
            </a:extLst>
          </p:cNvPr>
          <p:cNvSpPr/>
          <p:nvPr/>
        </p:nvSpPr>
        <p:spPr>
          <a:xfrm>
            <a:off x="9857770" y="5941669"/>
            <a:ext cx="1958049" cy="655898"/>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rPr>
              <a:t>Rebate amount 50% </a:t>
            </a:r>
            <a:r>
              <a:rPr lang="en-US" sz="1200">
                <a:solidFill>
                  <a:schemeClr val="tx1"/>
                </a:solidFill>
              </a:rPr>
              <a:t>of project cost</a:t>
            </a:r>
          </a:p>
        </p:txBody>
      </p:sp>
      <p:pic>
        <p:nvPicPr>
          <p:cNvPr id="3" name="Picture 2" descr="A green house in a white circle&#10;&#10;Description automatically generated">
            <a:extLst>
              <a:ext uri="{FF2B5EF4-FFF2-40B4-BE49-F238E27FC236}">
                <a16:creationId xmlns:a16="http://schemas.microsoft.com/office/drawing/2014/main" id="{4148ED13-5657-4D6F-6D9B-6D1D7EF0228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773595" y="777491"/>
            <a:ext cx="871448" cy="871448"/>
          </a:xfrm>
          <a:prstGeom prst="rect">
            <a:avLst/>
          </a:prstGeom>
        </p:spPr>
      </p:pic>
    </p:spTree>
    <p:extLst>
      <p:ext uri="{BB962C8B-B14F-4D97-AF65-F5344CB8AC3E}">
        <p14:creationId xmlns:p14="http://schemas.microsoft.com/office/powerpoint/2010/main" val="304292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E075-17B0-3994-6379-5FCF8EA5035E}"/>
              </a:ext>
            </a:extLst>
          </p:cNvPr>
          <p:cNvSpPr>
            <a:spLocks noGrp="1"/>
          </p:cNvSpPr>
          <p:nvPr>
            <p:ph type="title"/>
          </p:nvPr>
        </p:nvSpPr>
        <p:spPr/>
        <p:txBody>
          <a:bodyPr/>
          <a:lstStyle/>
          <a:p>
            <a:r>
              <a:rPr lang="en-US" sz="3200">
                <a:latin typeface="Roboto Lt"/>
                <a:cs typeface="Arial"/>
              </a:rPr>
              <a:t>Sec. 50122:  Home Electrification and Appliance Rebates Program Plan Requirements</a:t>
            </a:r>
          </a:p>
        </p:txBody>
      </p:sp>
      <p:sp>
        <p:nvSpPr>
          <p:cNvPr id="4" name="Content Placeholder 2">
            <a:extLst>
              <a:ext uri="{FF2B5EF4-FFF2-40B4-BE49-F238E27FC236}">
                <a16:creationId xmlns:a16="http://schemas.microsoft.com/office/drawing/2014/main" id="{10E706B4-B56F-BF48-233E-9F7642C228BF}"/>
              </a:ext>
            </a:extLst>
          </p:cNvPr>
          <p:cNvSpPr>
            <a:spLocks noGrp="1"/>
          </p:cNvSpPr>
          <p:nvPr>
            <p:ph sz="quarter" idx="12"/>
          </p:nvPr>
        </p:nvSpPr>
        <p:spPr>
          <a:xfrm>
            <a:off x="547688" y="2143125"/>
            <a:ext cx="11101387" cy="4170363"/>
          </a:xfrm>
        </p:spPr>
        <p:txBody>
          <a:bodyPr vert="horz" lIns="0" tIns="0" rIns="0" bIns="0" rtlCol="0" anchor="t">
            <a:noAutofit/>
          </a:bodyPr>
          <a:lstStyle/>
          <a:p>
            <a:pPr marL="342900" indent="-342900">
              <a:buChar char="•"/>
            </a:pPr>
            <a:r>
              <a:rPr lang="en-US" b="0">
                <a:solidFill>
                  <a:schemeClr val="accent1">
                    <a:lumMod val="50000"/>
                  </a:schemeClr>
                </a:solidFill>
              </a:rPr>
              <a:t>A plan to verify the income eligibility of eligible entities seeking a rebate for a qualified electrification project</a:t>
            </a:r>
            <a:endParaRPr lang="en-US" b="0">
              <a:solidFill>
                <a:schemeClr val="accent1">
                  <a:lumMod val="50000"/>
                </a:schemeClr>
              </a:solidFill>
              <a:ea typeface="Roboto"/>
              <a:cs typeface="Roboto"/>
            </a:endParaRPr>
          </a:p>
          <a:p>
            <a:pPr marL="342900" indent="-342900">
              <a:buChar char="•"/>
            </a:pPr>
            <a:r>
              <a:rPr lang="en-US" b="0">
                <a:solidFill>
                  <a:schemeClr val="accent1">
                    <a:lumMod val="50000"/>
                  </a:schemeClr>
                </a:solidFill>
              </a:rPr>
              <a:t>A plan to allow rebates at the point of sale, including income eligibility verification</a:t>
            </a:r>
            <a:endParaRPr lang="en-US" b="0">
              <a:solidFill>
                <a:schemeClr val="accent1">
                  <a:lumMod val="50000"/>
                </a:schemeClr>
              </a:solidFill>
              <a:ea typeface="Roboto"/>
              <a:cs typeface="Roboto"/>
            </a:endParaRPr>
          </a:p>
          <a:p>
            <a:pPr marL="342900" indent="-342900">
              <a:buChar char="•"/>
            </a:pPr>
            <a:r>
              <a:rPr lang="en-US" b="0">
                <a:solidFill>
                  <a:schemeClr val="accent1">
                    <a:lumMod val="50000"/>
                  </a:schemeClr>
                </a:solidFill>
              </a:rPr>
              <a:t>A plan to ensure that an eligible entity does not receive a rebate for the same qualified electrification project through both a HEAR Program and any other Federal grant or rebate program</a:t>
            </a:r>
            <a:endParaRPr lang="en-US" b="0">
              <a:solidFill>
                <a:schemeClr val="accent1">
                  <a:lumMod val="50000"/>
                </a:schemeClr>
              </a:solidFill>
              <a:ea typeface="Roboto"/>
              <a:cs typeface="Roboto"/>
            </a:endParaRPr>
          </a:p>
        </p:txBody>
      </p:sp>
      <p:pic>
        <p:nvPicPr>
          <p:cNvPr id="3" name="Picture 2">
            <a:extLst>
              <a:ext uri="{FF2B5EF4-FFF2-40B4-BE49-F238E27FC236}">
                <a16:creationId xmlns:a16="http://schemas.microsoft.com/office/drawing/2014/main" id="{9E743DDD-7FE2-3CBF-3D89-58BFE157634B}"/>
              </a:ext>
            </a:extLst>
          </p:cNvPr>
          <p:cNvPicPr>
            <a:picLocks noChangeAspect="1"/>
          </p:cNvPicPr>
          <p:nvPr/>
        </p:nvPicPr>
        <p:blipFill>
          <a:blip r:embed="rId2"/>
          <a:stretch>
            <a:fillRect/>
          </a:stretch>
        </p:blipFill>
        <p:spPr>
          <a:xfrm>
            <a:off x="10980524" y="5183240"/>
            <a:ext cx="663788" cy="1057646"/>
          </a:xfrm>
          <a:prstGeom prst="rect">
            <a:avLst/>
          </a:prstGeom>
        </p:spPr>
      </p:pic>
    </p:spTree>
    <p:extLst>
      <p:ext uri="{BB962C8B-B14F-4D97-AF65-F5344CB8AC3E}">
        <p14:creationId xmlns:p14="http://schemas.microsoft.com/office/powerpoint/2010/main" val="1656156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7F77-CC8A-3C1E-9009-37A61442EDF4}"/>
              </a:ext>
            </a:extLst>
          </p:cNvPr>
          <p:cNvSpPr>
            <a:spLocks noGrp="1"/>
          </p:cNvSpPr>
          <p:nvPr>
            <p:ph type="title"/>
          </p:nvPr>
        </p:nvSpPr>
        <p:spPr/>
        <p:txBody>
          <a:bodyPr/>
          <a:lstStyle/>
          <a:p>
            <a:r>
              <a:rPr lang="en-US" sz="4000">
                <a:solidFill>
                  <a:srgbClr val="002D72"/>
                </a:solidFill>
                <a:ea typeface="+mj-lt"/>
                <a:cs typeface="+mj-lt"/>
              </a:rPr>
              <a:t>HEAR </a:t>
            </a:r>
            <a:r>
              <a:rPr lang="en-US"/>
              <a:t>Eligibility</a:t>
            </a:r>
          </a:p>
        </p:txBody>
      </p:sp>
      <p:sp>
        <p:nvSpPr>
          <p:cNvPr id="3" name="Content Placeholder 2">
            <a:extLst>
              <a:ext uri="{FF2B5EF4-FFF2-40B4-BE49-F238E27FC236}">
                <a16:creationId xmlns:a16="http://schemas.microsoft.com/office/drawing/2014/main" id="{C0C32EAF-C3A7-7C56-6AAF-9DCE172648D8}"/>
              </a:ext>
            </a:extLst>
          </p:cNvPr>
          <p:cNvSpPr>
            <a:spLocks noGrp="1"/>
          </p:cNvSpPr>
          <p:nvPr>
            <p:ph sz="quarter" idx="12"/>
          </p:nvPr>
        </p:nvSpPr>
        <p:spPr>
          <a:xfrm>
            <a:off x="547688" y="1880800"/>
            <a:ext cx="11101676" cy="4170562"/>
          </a:xfrm>
        </p:spPr>
        <p:txBody>
          <a:bodyPr vert="horz" lIns="0" tIns="0" rIns="0" bIns="0" rtlCol="0" anchor="t">
            <a:noAutofit/>
          </a:bodyPr>
          <a:lstStyle/>
          <a:p>
            <a:pPr marL="342900" indent="-342900" algn="l">
              <a:buFont typeface="Arial" panose="020B0604020202020204" pitchFamily="34" charset="0"/>
              <a:buChar char="•"/>
            </a:pPr>
            <a:r>
              <a:rPr lang="en-US" sz="2400" b="0" i="0">
                <a:solidFill>
                  <a:schemeClr val="accent1">
                    <a:lumMod val="50000"/>
                  </a:schemeClr>
                </a:solidFill>
                <a:effectLst/>
              </a:rPr>
              <a:t>The law also specifies that HEAR is available to:</a:t>
            </a:r>
          </a:p>
          <a:p>
            <a:pPr marL="1280160" lvl="4" indent="-457200">
              <a:buFont typeface="+mj-lt"/>
              <a:buAutoNum type="arabicPeriod"/>
            </a:pPr>
            <a:r>
              <a:rPr lang="en-US" sz="2200" b="0" i="0">
                <a:solidFill>
                  <a:schemeClr val="accent1">
                    <a:lumMod val="50000"/>
                  </a:schemeClr>
                </a:solidFill>
                <a:effectLst/>
                <a:latin typeface="+mj-lt"/>
              </a:rPr>
              <a:t>low- or moderate-income households</a:t>
            </a:r>
            <a:r>
              <a:rPr lang="en-US" sz="2200">
                <a:solidFill>
                  <a:schemeClr val="accent1">
                    <a:lumMod val="50000"/>
                  </a:schemeClr>
                </a:solidFill>
                <a:latin typeface="+mj-lt"/>
              </a:rPr>
              <a:t>, defined as &lt;150% AMI</a:t>
            </a:r>
            <a:endParaRPr lang="en-US" sz="2200" b="0" i="0">
              <a:solidFill>
                <a:schemeClr val="accent1">
                  <a:lumMod val="50000"/>
                </a:schemeClr>
              </a:solidFill>
              <a:effectLst/>
              <a:latin typeface="+mj-lt"/>
            </a:endParaRPr>
          </a:p>
          <a:p>
            <a:pPr marL="1280160" lvl="4" indent="-457200">
              <a:buFont typeface="+mj-lt"/>
              <a:buAutoNum type="arabicPeriod"/>
            </a:pPr>
            <a:r>
              <a:rPr lang="en-US" sz="2200" b="0" i="0">
                <a:solidFill>
                  <a:schemeClr val="accent1">
                    <a:lumMod val="50000"/>
                  </a:schemeClr>
                </a:solidFill>
                <a:effectLst/>
                <a:latin typeface="+mj-lt"/>
              </a:rPr>
              <a:t>individuals or entities that own a multifamily building with low- or moderate-income households comprising at least 50% of the residents, and</a:t>
            </a:r>
            <a:r>
              <a:rPr lang="en-US" sz="2200">
                <a:solidFill>
                  <a:schemeClr val="accent1">
                    <a:lumMod val="50000"/>
                  </a:schemeClr>
                </a:solidFill>
                <a:latin typeface="+mj-lt"/>
              </a:rPr>
              <a:t> </a:t>
            </a:r>
          </a:p>
          <a:p>
            <a:pPr marL="1280160" lvl="4" indent="-457200">
              <a:buFont typeface="+mj-lt"/>
              <a:buAutoNum type="arabicPeriod"/>
            </a:pPr>
            <a:r>
              <a:rPr lang="en-US" sz="2200" b="0" i="0">
                <a:solidFill>
                  <a:schemeClr val="accent1">
                    <a:lumMod val="50000"/>
                  </a:schemeClr>
                </a:solidFill>
                <a:effectLst/>
                <a:latin typeface="+mj-lt"/>
              </a:rPr>
              <a:t>governmental, commercial, or nonprofit entities that are carrying out projects for low- or moderate-income households or multifamily building owners. </a:t>
            </a:r>
          </a:p>
          <a:p>
            <a:pPr marL="342900" indent="-342900" algn="l">
              <a:buFont typeface="Arial" panose="020B0604020202020204" pitchFamily="34" charset="0"/>
              <a:buChar char="•"/>
            </a:pPr>
            <a:r>
              <a:rPr lang="en-US" sz="2400" b="0" i="0">
                <a:solidFill>
                  <a:schemeClr val="accent1">
                    <a:lumMod val="50000"/>
                  </a:schemeClr>
                </a:solidFill>
                <a:effectLst/>
              </a:rPr>
              <a:t>HEAR may cover up to 100% of a total qualified electrification project's cost for households with a total annual income less than 80% AMI.</a:t>
            </a:r>
          </a:p>
          <a:p>
            <a:pPr marL="342900" indent="-342900" algn="l">
              <a:buFont typeface="Arial" panose="020B0604020202020204" pitchFamily="34" charset="0"/>
              <a:buChar char="•"/>
            </a:pPr>
            <a:r>
              <a:rPr lang="en-US" b="0">
                <a:solidFill>
                  <a:schemeClr val="accent1">
                    <a:lumMod val="50000"/>
                  </a:schemeClr>
                </a:solidFill>
              </a:rPr>
              <a:t>States may decide if new construction projects are eligible.</a:t>
            </a:r>
          </a:p>
          <a:p>
            <a:pPr marL="342900" indent="-342900">
              <a:buFont typeface="Arial" panose="020B0604020202020204" pitchFamily="34" charset="0"/>
              <a:buChar char="•"/>
            </a:pPr>
            <a:r>
              <a:rPr lang="en-US" sz="2400" b="0">
                <a:solidFill>
                  <a:schemeClr val="accent1">
                    <a:lumMod val="50000"/>
                  </a:schemeClr>
                </a:solidFill>
              </a:rPr>
              <a:t>States may choose to restrict program eligibility to a narrower set of households, existing conditions, and/or technologies than is allowable under the law.</a:t>
            </a:r>
            <a:r>
              <a:rPr lang="en-US" b="0">
                <a:solidFill>
                  <a:schemeClr val="accent1">
                    <a:lumMod val="50000"/>
                  </a:schemeClr>
                </a:solidFill>
              </a:rPr>
              <a:t> </a:t>
            </a:r>
            <a:endParaRPr lang="en-US" sz="2400" b="0">
              <a:solidFill>
                <a:schemeClr val="accent1">
                  <a:lumMod val="50000"/>
                </a:schemeClr>
              </a:solidFill>
            </a:endParaRPr>
          </a:p>
          <a:p>
            <a:pPr marL="342900" indent="-342900" algn="l">
              <a:buFont typeface="Arial" panose="020B0604020202020204" pitchFamily="34" charset="0"/>
              <a:buChar char="•"/>
            </a:pPr>
            <a:endParaRPr lang="en-US" sz="2400" b="0" i="0">
              <a:solidFill>
                <a:srgbClr val="292929"/>
              </a:solidFill>
              <a:effectLst/>
              <a:latin typeface="Karla" pitchFamily="2" charset="0"/>
            </a:endParaRPr>
          </a:p>
          <a:p>
            <a:pPr marL="342900" indent="-342900" algn="l">
              <a:buFont typeface="Arial" panose="020B0604020202020204" pitchFamily="34" charset="0"/>
              <a:buChar char="•"/>
            </a:pPr>
            <a:endParaRPr lang="en-US" sz="2400" b="0" i="0">
              <a:solidFill>
                <a:srgbClr val="292929"/>
              </a:solidFill>
              <a:effectLst/>
              <a:latin typeface="Karla" pitchFamily="2" charset="0"/>
            </a:endParaRPr>
          </a:p>
        </p:txBody>
      </p:sp>
      <p:pic>
        <p:nvPicPr>
          <p:cNvPr id="5" name="Picture 4">
            <a:extLst>
              <a:ext uri="{FF2B5EF4-FFF2-40B4-BE49-F238E27FC236}">
                <a16:creationId xmlns:a16="http://schemas.microsoft.com/office/drawing/2014/main" id="{BBC3A301-5EDA-CCEB-A90B-08EB9B2AE885}"/>
              </a:ext>
            </a:extLst>
          </p:cNvPr>
          <p:cNvPicPr>
            <a:picLocks noChangeAspect="1"/>
          </p:cNvPicPr>
          <p:nvPr/>
        </p:nvPicPr>
        <p:blipFill>
          <a:blip r:embed="rId3"/>
          <a:stretch>
            <a:fillRect/>
          </a:stretch>
        </p:blipFill>
        <p:spPr>
          <a:xfrm>
            <a:off x="10985576" y="684392"/>
            <a:ext cx="663788" cy="1057646"/>
          </a:xfrm>
          <a:prstGeom prst="rect">
            <a:avLst/>
          </a:prstGeom>
        </p:spPr>
      </p:pic>
    </p:spTree>
    <p:extLst>
      <p:ext uri="{BB962C8B-B14F-4D97-AF65-F5344CB8AC3E}">
        <p14:creationId xmlns:p14="http://schemas.microsoft.com/office/powerpoint/2010/main" val="2645197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F3AD3E8-712D-4324-9DF5-B4A8F49DCF45}"/>
              </a:ext>
            </a:extLst>
          </p:cNvPr>
          <p:cNvGraphicFramePr>
            <a:graphicFrameLocks noGrp="1"/>
          </p:cNvGraphicFramePr>
          <p:nvPr>
            <p:ph idx="1"/>
            <p:extLst>
              <p:ext uri="{D42A27DB-BD31-4B8C-83A1-F6EECF244321}">
                <p14:modId xmlns:p14="http://schemas.microsoft.com/office/powerpoint/2010/main" val="3667551857"/>
              </p:ext>
            </p:extLst>
          </p:nvPr>
        </p:nvGraphicFramePr>
        <p:xfrm>
          <a:off x="838199" y="1825625"/>
          <a:ext cx="10515600" cy="4719320"/>
        </p:xfrm>
        <a:graphic>
          <a:graphicData uri="http://schemas.openxmlformats.org/drawingml/2006/table">
            <a:tbl>
              <a:tblPr firstRow="1" bandRow="1">
                <a:tableStyleId>{5C22544A-7EE6-4342-B048-85BDC9FD1C3A}</a:tableStyleId>
              </a:tblPr>
              <a:tblGrid>
                <a:gridCol w="3613221">
                  <a:extLst>
                    <a:ext uri="{9D8B030D-6E8A-4147-A177-3AD203B41FA5}">
                      <a16:colId xmlns:a16="http://schemas.microsoft.com/office/drawing/2014/main" val="4170952495"/>
                    </a:ext>
                  </a:extLst>
                </a:gridCol>
                <a:gridCol w="2300793">
                  <a:extLst>
                    <a:ext uri="{9D8B030D-6E8A-4147-A177-3AD203B41FA5}">
                      <a16:colId xmlns:a16="http://schemas.microsoft.com/office/drawing/2014/main" val="2004425936"/>
                    </a:ext>
                  </a:extLst>
                </a:gridCol>
                <a:gridCol w="2300793">
                  <a:extLst>
                    <a:ext uri="{9D8B030D-6E8A-4147-A177-3AD203B41FA5}">
                      <a16:colId xmlns:a16="http://schemas.microsoft.com/office/drawing/2014/main" val="2182332043"/>
                    </a:ext>
                  </a:extLst>
                </a:gridCol>
                <a:gridCol w="2300793">
                  <a:extLst>
                    <a:ext uri="{9D8B030D-6E8A-4147-A177-3AD203B41FA5}">
                      <a16:colId xmlns:a16="http://schemas.microsoft.com/office/drawing/2014/main" val="1258547101"/>
                    </a:ext>
                  </a:extLst>
                </a:gridCol>
              </a:tblGrid>
              <a:tr h="370840">
                <a:tc>
                  <a:txBody>
                    <a:bodyPr/>
                    <a:lstStyle/>
                    <a:p>
                      <a:r>
                        <a:rPr lang="en-US">
                          <a:latin typeface="+mj-lt"/>
                        </a:rPr>
                        <a:t>Measure Type</a:t>
                      </a:r>
                    </a:p>
                  </a:txBody>
                  <a:tcPr/>
                </a:tc>
                <a:tc>
                  <a:txBody>
                    <a:bodyPr/>
                    <a:lstStyle/>
                    <a:p>
                      <a:pPr algn="ctr"/>
                      <a:r>
                        <a:rPr lang="en-US">
                          <a:latin typeface="+mj-lt"/>
                        </a:rPr>
                        <a:t>Rebate Amount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mj-lt"/>
                        </a:rPr>
                        <a:t>80-150% AMI</a:t>
                      </a:r>
                    </a:p>
                  </a:txBody>
                  <a:tcPr/>
                </a:tc>
                <a:tc>
                  <a:txBody>
                    <a:bodyPr/>
                    <a:lstStyle/>
                    <a:p>
                      <a:pPr algn="ctr"/>
                      <a:r>
                        <a:rPr lang="en-US">
                          <a:latin typeface="+mj-lt"/>
                        </a:rPr>
                        <a:t>&lt;80% AMI</a:t>
                      </a:r>
                    </a:p>
                  </a:txBody>
                  <a:tcPr/>
                </a:tc>
                <a:extLst>
                  <a:ext uri="{0D108BD9-81ED-4DB2-BD59-A6C34878D82A}">
                    <a16:rowId xmlns:a16="http://schemas.microsoft.com/office/drawing/2014/main" val="4078114431"/>
                  </a:ext>
                </a:extLst>
              </a:tr>
              <a:tr h="370840">
                <a:tc>
                  <a:txBody>
                    <a:bodyPr/>
                    <a:lstStyle/>
                    <a:p>
                      <a:r>
                        <a:rPr lang="en-US">
                          <a:latin typeface="+mj-lt"/>
                        </a:rPr>
                        <a:t>Heat Pump Water Heater</a:t>
                      </a:r>
                    </a:p>
                  </a:txBody>
                  <a:tcPr/>
                </a:tc>
                <a:tc>
                  <a:txBody>
                    <a:bodyPr/>
                    <a:lstStyle/>
                    <a:p>
                      <a:pPr algn="ctr"/>
                      <a:r>
                        <a:rPr lang="en-US">
                          <a:latin typeface="+mj-lt"/>
                        </a:rPr>
                        <a:t>$1,750</a:t>
                      </a:r>
                    </a:p>
                  </a:txBody>
                  <a:tcPr anchor="ctr"/>
                </a:tc>
                <a:tc rowSpan="8">
                  <a:txBody>
                    <a:bodyPr/>
                    <a:lstStyle/>
                    <a:p>
                      <a:pPr algn="ctr"/>
                      <a:r>
                        <a:rPr lang="en-US">
                          <a:latin typeface="+mj-lt"/>
                        </a:rPr>
                        <a:t>Up to 50% of total project cost</a:t>
                      </a:r>
                    </a:p>
                  </a:txBody>
                  <a:tcPr anchor="ctr"/>
                </a:tc>
                <a:tc rowSpan="8">
                  <a:txBody>
                    <a:bodyPr/>
                    <a:lstStyle/>
                    <a:p>
                      <a:pPr algn="ctr"/>
                      <a:r>
                        <a:rPr lang="en-US">
                          <a:latin typeface="+mj-lt"/>
                        </a:rPr>
                        <a:t>Up to 100% of total project cost</a:t>
                      </a:r>
                    </a:p>
                  </a:txBody>
                  <a:tcPr anchor="ctr"/>
                </a:tc>
                <a:extLst>
                  <a:ext uri="{0D108BD9-81ED-4DB2-BD59-A6C34878D82A}">
                    <a16:rowId xmlns:a16="http://schemas.microsoft.com/office/drawing/2014/main" val="2428956013"/>
                  </a:ext>
                </a:extLst>
              </a:tr>
              <a:tr h="370840">
                <a:tc>
                  <a:txBody>
                    <a:bodyPr/>
                    <a:lstStyle/>
                    <a:p>
                      <a:r>
                        <a:rPr lang="en-US">
                          <a:latin typeface="+mj-lt"/>
                        </a:rPr>
                        <a:t>Heat Pump</a:t>
                      </a:r>
                    </a:p>
                  </a:txBody>
                  <a:tcPr/>
                </a:tc>
                <a:tc>
                  <a:txBody>
                    <a:bodyPr/>
                    <a:lstStyle/>
                    <a:p>
                      <a:pPr algn="ctr"/>
                      <a:r>
                        <a:rPr lang="en-US">
                          <a:latin typeface="+mj-lt"/>
                        </a:rPr>
                        <a:t>$8,000</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20406909"/>
                  </a:ext>
                </a:extLst>
              </a:tr>
              <a:tr h="370840">
                <a:tc>
                  <a:txBody>
                    <a:bodyPr/>
                    <a:lstStyle/>
                    <a:p>
                      <a:r>
                        <a:rPr lang="en-US">
                          <a:latin typeface="+mj-lt"/>
                        </a:rPr>
                        <a:t>Electric Cooking Appliance</a:t>
                      </a:r>
                    </a:p>
                  </a:txBody>
                  <a:tcPr/>
                </a:tc>
                <a:tc>
                  <a:txBody>
                    <a:bodyPr/>
                    <a:lstStyle/>
                    <a:p>
                      <a:pPr algn="ctr"/>
                      <a:r>
                        <a:rPr lang="en-US">
                          <a:latin typeface="+mj-lt"/>
                        </a:rPr>
                        <a:t>$840</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3978957"/>
                  </a:ext>
                </a:extLst>
              </a:tr>
              <a:tr h="370840">
                <a:tc>
                  <a:txBody>
                    <a:bodyPr/>
                    <a:lstStyle/>
                    <a:p>
                      <a:r>
                        <a:rPr lang="en-US">
                          <a:latin typeface="+mj-lt"/>
                        </a:rPr>
                        <a:t>Heat Pump Clothes Dryer</a:t>
                      </a:r>
                    </a:p>
                  </a:txBody>
                  <a:tcPr/>
                </a:tc>
                <a:tc>
                  <a:txBody>
                    <a:bodyPr/>
                    <a:lstStyle/>
                    <a:p>
                      <a:pPr algn="ctr"/>
                      <a:r>
                        <a:rPr lang="en-US">
                          <a:latin typeface="+mj-lt"/>
                        </a:rPr>
                        <a:t>$840</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84377476"/>
                  </a:ext>
                </a:extLst>
              </a:tr>
              <a:tr h="370840">
                <a:tc>
                  <a:txBody>
                    <a:bodyPr/>
                    <a:lstStyle/>
                    <a:p>
                      <a:r>
                        <a:rPr lang="en-US">
                          <a:latin typeface="+mj-lt"/>
                        </a:rPr>
                        <a:t>Electrical Service Upgrade</a:t>
                      </a:r>
                    </a:p>
                  </a:txBody>
                  <a:tcPr/>
                </a:tc>
                <a:tc>
                  <a:txBody>
                    <a:bodyPr/>
                    <a:lstStyle/>
                    <a:p>
                      <a:pPr algn="ctr"/>
                      <a:r>
                        <a:rPr lang="en-US">
                          <a:latin typeface="+mj-lt"/>
                        </a:rPr>
                        <a:t>$4,000</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12780816"/>
                  </a:ext>
                </a:extLst>
              </a:tr>
              <a:tr h="370840">
                <a:tc>
                  <a:txBody>
                    <a:bodyPr/>
                    <a:lstStyle/>
                    <a:p>
                      <a:r>
                        <a:rPr lang="en-US">
                          <a:latin typeface="+mj-lt"/>
                        </a:rPr>
                        <a:t>Electrical Wiring Upgrade</a:t>
                      </a:r>
                    </a:p>
                  </a:txBody>
                  <a:tcPr/>
                </a:tc>
                <a:tc>
                  <a:txBody>
                    <a:bodyPr/>
                    <a:lstStyle/>
                    <a:p>
                      <a:pPr algn="ctr"/>
                      <a:r>
                        <a:rPr lang="en-US">
                          <a:latin typeface="+mj-lt"/>
                        </a:rPr>
                        <a:t>$2,500</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90267307"/>
                  </a:ext>
                </a:extLst>
              </a:tr>
              <a:tr h="370840">
                <a:tc>
                  <a:txBody>
                    <a:bodyPr/>
                    <a:lstStyle/>
                    <a:p>
                      <a:r>
                        <a:rPr lang="en-US">
                          <a:latin typeface="+mj-lt"/>
                        </a:rPr>
                        <a:t>Insulation, Air Sealing, Ventilation</a:t>
                      </a:r>
                    </a:p>
                  </a:txBody>
                  <a:tcPr/>
                </a:tc>
                <a:tc>
                  <a:txBody>
                    <a:bodyPr/>
                    <a:lstStyle/>
                    <a:p>
                      <a:pPr algn="ctr"/>
                      <a:r>
                        <a:rPr lang="en-US">
                          <a:latin typeface="+mj-lt"/>
                        </a:rPr>
                        <a:t>$1,600</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02057028"/>
                  </a:ext>
                </a:extLst>
              </a:tr>
              <a:tr h="370840">
                <a:tc>
                  <a:txBody>
                    <a:bodyPr/>
                    <a:lstStyle/>
                    <a:p>
                      <a:r>
                        <a:rPr lang="en-US" b="1">
                          <a:latin typeface="+mj-lt"/>
                        </a:rPr>
                        <a:t>Maximum per home</a:t>
                      </a:r>
                    </a:p>
                  </a:txBody>
                  <a:tcPr/>
                </a:tc>
                <a:tc>
                  <a:txBody>
                    <a:bodyPr/>
                    <a:lstStyle/>
                    <a:p>
                      <a:pPr algn="ctr"/>
                      <a:r>
                        <a:rPr lang="en-US" b="1">
                          <a:latin typeface="+mj-lt"/>
                        </a:rPr>
                        <a:t>$14,000</a:t>
                      </a:r>
                    </a:p>
                  </a:txBody>
                  <a:tcPr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80851023"/>
                  </a:ext>
                </a:extLst>
              </a:tr>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mj-lt"/>
                        </a:rPr>
                        <a:t>MF buildings require “not less than 50%” of occupants to meet the eligible income level to qualify</a:t>
                      </a:r>
                    </a:p>
                  </a:txBody>
                  <a:tcPr/>
                </a:tc>
                <a:tc hMerge="1">
                  <a:txBody>
                    <a:bodyPr/>
                    <a:lstStyle/>
                    <a:p>
                      <a:pPr algn="ctr"/>
                      <a:endParaRPr lang="en-US"/>
                    </a:p>
                  </a:txBody>
                  <a:tcPr anchor="ctr"/>
                </a:tc>
                <a:tc hMerge="1">
                  <a:txBody>
                    <a:bodyPr/>
                    <a:lstStyle/>
                    <a:p>
                      <a:pPr algn="ctr"/>
                      <a:endParaRPr lang="en-US"/>
                    </a:p>
                  </a:txBody>
                  <a:tcPr anchor="ctr"/>
                </a:tc>
                <a:tc hMerge="1">
                  <a:txBody>
                    <a:bodyPr/>
                    <a:lstStyle/>
                    <a:p>
                      <a:pPr algn="ctr"/>
                      <a:endParaRPr lang="en-US"/>
                    </a:p>
                  </a:txBody>
                  <a:tcPr anchor="ctr"/>
                </a:tc>
                <a:extLst>
                  <a:ext uri="{0D108BD9-81ED-4DB2-BD59-A6C34878D82A}">
                    <a16:rowId xmlns:a16="http://schemas.microsoft.com/office/drawing/2014/main" val="3283929808"/>
                  </a:ext>
                </a:extLst>
              </a:tr>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mj-lt"/>
                        </a:rPr>
                        <a:t>Additional installer incentive up to $500 “commensurate with the scale of the upgrades installed”</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3346093"/>
                  </a:ext>
                </a:extLst>
              </a:tr>
              <a:tr h="37084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atin typeface="+mj-lt"/>
                        </a:rPr>
                        <a:t>Appliances, systems, equipment, infrastructure, and components must be ENERGY STAR certified if applicable</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657426"/>
                  </a:ext>
                </a:extLst>
              </a:tr>
            </a:tbl>
          </a:graphicData>
        </a:graphic>
      </p:graphicFrame>
      <p:sp>
        <p:nvSpPr>
          <p:cNvPr id="4" name="Title 1">
            <a:extLst>
              <a:ext uri="{FF2B5EF4-FFF2-40B4-BE49-F238E27FC236}">
                <a16:creationId xmlns:a16="http://schemas.microsoft.com/office/drawing/2014/main" id="{891995C3-ECCE-4C4B-86A9-82F582B5FACA}"/>
              </a:ext>
            </a:extLst>
          </p:cNvPr>
          <p:cNvSpPr>
            <a:spLocks noGrp="1"/>
          </p:cNvSpPr>
          <p:nvPr>
            <p:ph type="title"/>
          </p:nvPr>
        </p:nvSpPr>
        <p:spPr>
          <a:xfrm>
            <a:off x="838200" y="365125"/>
            <a:ext cx="10515600" cy="1325563"/>
          </a:xfrm>
        </p:spPr>
        <p:txBody>
          <a:bodyPr>
            <a:normAutofit/>
          </a:bodyPr>
          <a:lstStyle/>
          <a:p>
            <a:r>
              <a:rPr lang="en-US" sz="2800" b="1">
                <a:solidFill>
                  <a:srgbClr val="002D72"/>
                </a:solidFill>
                <a:ea typeface="+mj-lt"/>
                <a:cs typeface="+mj-lt"/>
              </a:rPr>
              <a:t>HEAR </a:t>
            </a:r>
            <a:r>
              <a:rPr lang="en-US" sz="2800" b="1"/>
              <a:t>ELIGIBLE MEASURES AND REBATE AMOUNTS</a:t>
            </a:r>
          </a:p>
        </p:txBody>
      </p:sp>
      <p:pic>
        <p:nvPicPr>
          <p:cNvPr id="2" name="Picture 1">
            <a:extLst>
              <a:ext uri="{FF2B5EF4-FFF2-40B4-BE49-F238E27FC236}">
                <a16:creationId xmlns:a16="http://schemas.microsoft.com/office/drawing/2014/main" id="{D091B59F-23B8-2119-9C1E-2B8D43C4B4B4}"/>
              </a:ext>
            </a:extLst>
          </p:cNvPr>
          <p:cNvPicPr>
            <a:picLocks noChangeAspect="1"/>
          </p:cNvPicPr>
          <p:nvPr/>
        </p:nvPicPr>
        <p:blipFill>
          <a:blip r:embed="rId2"/>
          <a:stretch>
            <a:fillRect/>
          </a:stretch>
        </p:blipFill>
        <p:spPr>
          <a:xfrm>
            <a:off x="10562400" y="474219"/>
            <a:ext cx="663788" cy="1057646"/>
          </a:xfrm>
          <a:prstGeom prst="rect">
            <a:avLst/>
          </a:prstGeom>
        </p:spPr>
      </p:pic>
    </p:spTree>
    <p:extLst>
      <p:ext uri="{BB962C8B-B14F-4D97-AF65-F5344CB8AC3E}">
        <p14:creationId xmlns:p14="http://schemas.microsoft.com/office/powerpoint/2010/main" val="535282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F1C75-0000-2AF9-CC4A-55541562EC60}"/>
              </a:ext>
            </a:extLst>
          </p:cNvPr>
          <p:cNvSpPr>
            <a:spLocks noGrp="1"/>
          </p:cNvSpPr>
          <p:nvPr>
            <p:ph type="title"/>
          </p:nvPr>
        </p:nvSpPr>
        <p:spPr/>
        <p:txBody>
          <a:bodyPr/>
          <a:lstStyle/>
          <a:p>
            <a:r>
              <a:rPr lang="en-US" sz="3200" b="1">
                <a:latin typeface="Roboto Lt"/>
                <a:cs typeface="Arial"/>
              </a:rPr>
              <a:t>Sec. 50123: Training for Residential Energy Contractors </a:t>
            </a:r>
          </a:p>
          <a:p>
            <a:endParaRPr lang="en-US" sz="3200" b="1"/>
          </a:p>
        </p:txBody>
      </p:sp>
      <p:sp>
        <p:nvSpPr>
          <p:cNvPr id="4" name="Content Placeholder 2">
            <a:extLst>
              <a:ext uri="{FF2B5EF4-FFF2-40B4-BE49-F238E27FC236}">
                <a16:creationId xmlns:a16="http://schemas.microsoft.com/office/drawing/2014/main" id="{645C8334-78EB-4C28-765E-BEF3223D768A}"/>
              </a:ext>
            </a:extLst>
          </p:cNvPr>
          <p:cNvSpPr>
            <a:spLocks noGrp="1"/>
          </p:cNvSpPr>
          <p:nvPr>
            <p:ph sz="quarter" idx="12"/>
          </p:nvPr>
        </p:nvSpPr>
        <p:spPr>
          <a:xfrm>
            <a:off x="547688" y="2143125"/>
            <a:ext cx="11101387" cy="4170363"/>
          </a:xfrm>
        </p:spPr>
        <p:txBody>
          <a:bodyPr>
            <a:normAutofit/>
          </a:bodyPr>
          <a:lstStyle/>
          <a:p>
            <a:r>
              <a:rPr lang="en-US">
                <a:solidFill>
                  <a:schemeClr val="accent1"/>
                </a:solidFill>
              </a:rPr>
              <a:t>To provide training and education to contractors involved in the installation of home energy efficiency and electrification improvements</a:t>
            </a:r>
          </a:p>
          <a:p>
            <a:r>
              <a:rPr lang="en-US">
                <a:solidFill>
                  <a:schemeClr val="accent1"/>
                </a:solidFill>
              </a:rPr>
              <a:t>A State may use amounts received:</a:t>
            </a:r>
          </a:p>
          <a:p>
            <a:pPr lvl="1"/>
            <a:r>
              <a:rPr lang="en-US">
                <a:solidFill>
                  <a:schemeClr val="accent1"/>
                </a:solidFill>
                <a:latin typeface="+mj-lt"/>
              </a:rPr>
              <a:t>To reduce the cost of training contractor employees</a:t>
            </a:r>
          </a:p>
          <a:p>
            <a:pPr lvl="1"/>
            <a:r>
              <a:rPr lang="en-US">
                <a:solidFill>
                  <a:schemeClr val="accent1"/>
                </a:solidFill>
                <a:latin typeface="+mj-lt"/>
              </a:rPr>
              <a:t>To provide testing and certification of contractors trained and educated under a State program</a:t>
            </a:r>
          </a:p>
          <a:p>
            <a:pPr lvl="1"/>
            <a:r>
              <a:rPr lang="en-US">
                <a:solidFill>
                  <a:schemeClr val="accent1"/>
                </a:solidFill>
                <a:latin typeface="+mj-lt"/>
              </a:rPr>
              <a:t>To partner with nonprofit organizations to develop and implement a State program</a:t>
            </a:r>
          </a:p>
          <a:p>
            <a:r>
              <a:rPr lang="en-US">
                <a:solidFill>
                  <a:schemeClr val="accent1"/>
                </a:solidFill>
              </a:rPr>
              <a:t>Up to 10% may be used for administrative expenses</a:t>
            </a:r>
          </a:p>
          <a:p>
            <a:r>
              <a:rPr lang="en-US">
                <a:solidFill>
                  <a:schemeClr val="accent1"/>
                </a:solidFill>
              </a:rPr>
              <a:t>$200 Million to be allocated to states or other entities via formula and/or competitive grants</a:t>
            </a:r>
          </a:p>
        </p:txBody>
      </p:sp>
    </p:spTree>
    <p:extLst>
      <p:ext uri="{BB962C8B-B14F-4D97-AF65-F5344CB8AC3E}">
        <p14:creationId xmlns:p14="http://schemas.microsoft.com/office/powerpoint/2010/main" val="2212913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960E-79E3-DC6E-76B6-564CF4A2872E}"/>
              </a:ext>
            </a:extLst>
          </p:cNvPr>
          <p:cNvSpPr>
            <a:spLocks noGrp="1"/>
          </p:cNvSpPr>
          <p:nvPr>
            <p:ph type="title"/>
          </p:nvPr>
        </p:nvSpPr>
        <p:spPr/>
        <p:txBody>
          <a:bodyPr/>
          <a:lstStyle/>
          <a:p>
            <a:r>
              <a:rPr lang="en-US">
                <a:latin typeface="Roboto Lt"/>
                <a:cs typeface="Arial"/>
              </a:rPr>
              <a:t>Questions?</a:t>
            </a:r>
            <a:endParaRPr lang="en-US"/>
          </a:p>
        </p:txBody>
      </p:sp>
      <p:sp>
        <p:nvSpPr>
          <p:cNvPr id="3" name="Content Placeholder 2">
            <a:extLst>
              <a:ext uri="{FF2B5EF4-FFF2-40B4-BE49-F238E27FC236}">
                <a16:creationId xmlns:a16="http://schemas.microsoft.com/office/drawing/2014/main" id="{6503D2F2-9724-8D9B-2422-25EF68DE1307}"/>
              </a:ext>
            </a:extLst>
          </p:cNvPr>
          <p:cNvSpPr>
            <a:spLocks noGrp="1"/>
          </p:cNvSpPr>
          <p:nvPr>
            <p:ph sz="quarter" idx="12"/>
          </p:nvPr>
        </p:nvSpPr>
        <p:spPr>
          <a:xfrm>
            <a:off x="547688" y="2032000"/>
            <a:ext cx="11101676" cy="4394200"/>
          </a:xfrm>
        </p:spPr>
        <p:txBody>
          <a:bodyPr vert="horz" lIns="0" tIns="0" rIns="0" bIns="0" numCol="2" rtlCol="0" anchor="t">
            <a:noAutofit/>
          </a:bodyPr>
          <a:lstStyle/>
          <a:p>
            <a:pPr algn="l">
              <a:spcBef>
                <a:spcPts val="200"/>
              </a:spcBef>
            </a:pPr>
            <a:r>
              <a:rPr lang="en-US" sz="2000" i="0" dirty="0">
                <a:solidFill>
                  <a:srgbClr val="1F3763"/>
                </a:solidFill>
                <a:effectLst/>
              </a:rPr>
              <a:t>Facilitation Team (Kearns &amp; West) Contact Information  </a:t>
            </a:r>
            <a:endParaRPr lang="en-US" sz="2000" i="0" dirty="0">
              <a:solidFill>
                <a:srgbClr val="242424"/>
              </a:solidFill>
              <a:effectLst/>
            </a:endParaRPr>
          </a:p>
          <a:p>
            <a:pPr algn="l" fontAlgn="base"/>
            <a:r>
              <a:rPr lang="en-US" sz="2000" b="1" i="0" dirty="0">
                <a:solidFill>
                  <a:srgbClr val="242424"/>
                </a:solidFill>
                <a:effectLst/>
              </a:rPr>
              <a:t>Trevor Reddick</a:t>
            </a:r>
            <a:r>
              <a:rPr lang="en-US" sz="2000" b="0" i="0" dirty="0">
                <a:solidFill>
                  <a:srgbClr val="242424"/>
                </a:solidFill>
                <a:effectLst/>
              </a:rPr>
              <a:t>  </a:t>
            </a:r>
            <a:br>
              <a:rPr lang="en-US" sz="2000" b="0" i="0" dirty="0">
                <a:effectLst/>
              </a:rPr>
            </a:br>
            <a:r>
              <a:rPr lang="en-US" sz="2000" b="0" i="0" dirty="0">
                <a:solidFill>
                  <a:srgbClr val="242424"/>
                </a:solidFill>
                <a:effectLst/>
              </a:rPr>
              <a:t>Phone: (201) 431-5177  </a:t>
            </a:r>
            <a:br>
              <a:rPr lang="en-US" sz="2000" b="0" i="0" dirty="0">
                <a:effectLst/>
              </a:rPr>
            </a:br>
            <a:r>
              <a:rPr lang="en-US" sz="2000" b="0" i="0" dirty="0">
                <a:solidFill>
                  <a:srgbClr val="242424"/>
                </a:solidFill>
                <a:effectLst/>
              </a:rPr>
              <a:t>Email: </a:t>
            </a:r>
            <a:r>
              <a:rPr lang="en-US" sz="2000" b="0" i="0" dirty="0">
                <a:solidFill>
                  <a:srgbClr val="242424"/>
                </a:solidFill>
                <a:effectLst/>
                <a:hlinkClick r:id="rId2"/>
              </a:rPr>
              <a:t>treddick@kearnswest.com</a:t>
            </a:r>
            <a:r>
              <a:rPr lang="en-US" sz="2000" b="0" i="0" dirty="0">
                <a:solidFill>
                  <a:srgbClr val="242424"/>
                </a:solidFill>
                <a:effectLst/>
              </a:rPr>
              <a:t>  </a:t>
            </a:r>
            <a:br>
              <a:rPr lang="en-US" sz="2000" b="0" dirty="0">
                <a:solidFill>
                  <a:srgbClr val="242424"/>
                </a:solidFill>
                <a:ea typeface="Roboto"/>
              </a:rPr>
            </a:br>
            <a:endParaRPr lang="en-US" sz="2000" b="0" i="0" dirty="0">
              <a:solidFill>
                <a:srgbClr val="242424"/>
              </a:solidFill>
              <a:effectLst/>
            </a:endParaRPr>
          </a:p>
          <a:p>
            <a:pPr algn="l" fontAlgn="base"/>
            <a:r>
              <a:rPr lang="en-US" sz="2000" b="1" i="0" dirty="0">
                <a:solidFill>
                  <a:srgbClr val="242424"/>
                </a:solidFill>
                <a:effectLst/>
              </a:rPr>
              <a:t>Collin Buchanan</a:t>
            </a:r>
            <a:r>
              <a:rPr lang="en-US" sz="2000" b="0" i="0" dirty="0">
                <a:solidFill>
                  <a:srgbClr val="242424"/>
                </a:solidFill>
                <a:effectLst/>
              </a:rPr>
              <a:t>  </a:t>
            </a:r>
            <a:br>
              <a:rPr lang="en-US" sz="2000" b="0" i="0" dirty="0">
                <a:effectLst/>
              </a:rPr>
            </a:br>
            <a:r>
              <a:rPr lang="en-US" sz="2000" b="0" i="0" dirty="0">
                <a:solidFill>
                  <a:srgbClr val="242424"/>
                </a:solidFill>
                <a:effectLst/>
              </a:rPr>
              <a:t>Phone: (571) 577-7362 </a:t>
            </a:r>
            <a:br>
              <a:rPr lang="en-US" sz="2000" b="0" i="0" dirty="0">
                <a:effectLst/>
              </a:rPr>
            </a:br>
            <a:r>
              <a:rPr lang="en-US" sz="2000" b="0" i="0" dirty="0">
                <a:solidFill>
                  <a:srgbClr val="242424"/>
                </a:solidFill>
                <a:effectLst/>
              </a:rPr>
              <a:t>Email: </a:t>
            </a:r>
            <a:r>
              <a:rPr lang="en-US" sz="2000" b="0" i="0" dirty="0">
                <a:solidFill>
                  <a:srgbClr val="242424"/>
                </a:solidFill>
                <a:effectLst/>
                <a:hlinkClick r:id="rId3"/>
              </a:rPr>
              <a:t>cbuchanan@kearnswest.com</a:t>
            </a:r>
            <a:r>
              <a:rPr lang="en-US" sz="2000" b="0" i="0" dirty="0">
                <a:solidFill>
                  <a:srgbClr val="242424"/>
                </a:solidFill>
                <a:effectLst/>
              </a:rPr>
              <a:t>  </a:t>
            </a:r>
            <a:endParaRPr lang="en-US" sz="2000" b="0" i="0" dirty="0">
              <a:solidFill>
                <a:srgbClr val="242424"/>
              </a:solidFill>
              <a:effectLst/>
              <a:ea typeface="Roboto"/>
              <a:cs typeface="Roboto"/>
            </a:endParaRPr>
          </a:p>
          <a:p>
            <a:pPr algn="l" fontAlgn="base"/>
            <a:endParaRPr lang="en-US" sz="2000" b="0" dirty="0">
              <a:solidFill>
                <a:srgbClr val="242424"/>
              </a:solidFill>
            </a:endParaRPr>
          </a:p>
          <a:p>
            <a:pPr algn="l" fontAlgn="base"/>
            <a:endParaRPr lang="en-US" sz="2000" b="0" dirty="0">
              <a:solidFill>
                <a:srgbClr val="242424"/>
              </a:solidFill>
            </a:endParaRPr>
          </a:p>
          <a:p>
            <a:pPr algn="l" fontAlgn="base"/>
            <a:endParaRPr lang="en-US" sz="2000" b="0" dirty="0">
              <a:solidFill>
                <a:srgbClr val="242424"/>
              </a:solidFill>
            </a:endParaRPr>
          </a:p>
          <a:p>
            <a:pPr algn="l">
              <a:spcBef>
                <a:spcPts val="200"/>
              </a:spcBef>
            </a:pPr>
            <a:r>
              <a:rPr lang="en-US" sz="2000" i="0" dirty="0">
                <a:solidFill>
                  <a:srgbClr val="1F3763"/>
                </a:solidFill>
                <a:effectLst/>
              </a:rPr>
              <a:t>NYSERDA Contact Information  </a:t>
            </a:r>
            <a:endParaRPr lang="en-US" sz="2000" i="0" dirty="0">
              <a:solidFill>
                <a:srgbClr val="242424"/>
              </a:solidFill>
              <a:effectLst/>
            </a:endParaRPr>
          </a:p>
          <a:p>
            <a:pPr algn="l" fontAlgn="base">
              <a:lnSpc>
                <a:spcPct val="100000"/>
              </a:lnSpc>
            </a:pPr>
            <a:r>
              <a:rPr lang="en-US" sz="2000" b="1" i="0" dirty="0">
                <a:solidFill>
                  <a:srgbClr val="242424"/>
                </a:solidFill>
                <a:effectLst/>
              </a:rPr>
              <a:t>Scott Oliver</a:t>
            </a:r>
            <a:r>
              <a:rPr lang="en-US" sz="2000" b="0" i="0" dirty="0">
                <a:solidFill>
                  <a:srgbClr val="242424"/>
                </a:solidFill>
                <a:effectLst/>
              </a:rPr>
              <a:t> </a:t>
            </a:r>
            <a:br>
              <a:rPr lang="en-US" sz="2000" b="0" dirty="0">
                <a:solidFill>
                  <a:srgbClr val="242424"/>
                </a:solidFill>
                <a:ea typeface="Roboto"/>
              </a:rPr>
            </a:br>
            <a:r>
              <a:rPr lang="en-US" sz="2000" b="0" i="0" dirty="0">
                <a:solidFill>
                  <a:srgbClr val="242424"/>
                </a:solidFill>
                <a:effectLst/>
              </a:rPr>
              <a:t>Phone: (518) 774-1908 </a:t>
            </a:r>
            <a:endParaRPr lang="en-US" sz="2000" b="0" i="0" dirty="0">
              <a:solidFill>
                <a:srgbClr val="242424"/>
              </a:solidFill>
              <a:effectLst/>
              <a:ea typeface="Roboto"/>
              <a:cs typeface="Roboto"/>
            </a:endParaRPr>
          </a:p>
          <a:p>
            <a:pPr algn="l" fontAlgn="base">
              <a:lnSpc>
                <a:spcPct val="100000"/>
              </a:lnSpc>
            </a:pPr>
            <a:r>
              <a:rPr lang="en-US" sz="2000" b="0" i="0" dirty="0">
                <a:solidFill>
                  <a:srgbClr val="242424"/>
                </a:solidFill>
                <a:effectLst/>
                <a:latin typeface="Calibri"/>
                <a:cs typeface="Calibri"/>
              </a:rPr>
              <a:t>Email: </a:t>
            </a:r>
            <a:r>
              <a:rPr lang="en-US" sz="2000" b="0" i="0" dirty="0">
                <a:solidFill>
                  <a:srgbClr val="242424"/>
                </a:solidFill>
                <a:effectLst/>
                <a:latin typeface="Calibri"/>
                <a:cs typeface="Calibri"/>
                <a:hlinkClick r:id="rId4"/>
              </a:rPr>
              <a:t>Scott.Oliver@nyserda.ny.gov</a:t>
            </a:r>
            <a:r>
              <a:rPr lang="en-US" sz="2000" b="0" i="0" dirty="0">
                <a:solidFill>
                  <a:srgbClr val="242424"/>
                </a:solidFill>
                <a:effectLst/>
                <a:latin typeface="Calibri"/>
                <a:cs typeface="Calibri"/>
              </a:rPr>
              <a:t> </a:t>
            </a:r>
          </a:p>
          <a:p>
            <a:pPr algn="l" fontAlgn="base">
              <a:lnSpc>
                <a:spcPct val="100000"/>
              </a:lnSpc>
            </a:pPr>
            <a:endParaRPr lang="en-US" sz="2000" b="0" i="0" dirty="0">
              <a:solidFill>
                <a:srgbClr val="242424"/>
              </a:solidFill>
              <a:effectLst/>
              <a:latin typeface="Calibri" panose="020F0502020204030204" pitchFamily="34" charset="0"/>
            </a:endParaRPr>
          </a:p>
          <a:p>
            <a:pPr algn="l" fontAlgn="base">
              <a:lnSpc>
                <a:spcPct val="100000"/>
              </a:lnSpc>
            </a:pPr>
            <a:endParaRPr lang="en-US" sz="2000" b="0" i="0" dirty="0">
              <a:solidFill>
                <a:srgbClr val="242424"/>
              </a:solidFill>
              <a:effectLst/>
              <a:latin typeface="Calibri" panose="020F0502020204030204" pitchFamily="34" charset="0"/>
              <a:cs typeface="Calibri"/>
            </a:endParaRPr>
          </a:p>
          <a:p>
            <a:endParaRPr lang="en-US" dirty="0"/>
          </a:p>
        </p:txBody>
      </p:sp>
    </p:spTree>
    <p:extLst>
      <p:ext uri="{BB962C8B-B14F-4D97-AF65-F5344CB8AC3E}">
        <p14:creationId xmlns:p14="http://schemas.microsoft.com/office/powerpoint/2010/main" val="337283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C8A4-C23F-7DD1-A677-0436B695F127}"/>
              </a:ext>
            </a:extLst>
          </p:cNvPr>
          <p:cNvSpPr>
            <a:spLocks noGrp="1"/>
          </p:cNvSpPr>
          <p:nvPr>
            <p:ph type="title"/>
          </p:nvPr>
        </p:nvSpPr>
        <p:spPr/>
        <p:txBody>
          <a:bodyPr/>
          <a:lstStyle/>
          <a:p>
            <a:r>
              <a:rPr lang="en-US">
                <a:latin typeface="Roboto Lt"/>
                <a:cs typeface="Arial"/>
              </a:rPr>
              <a:t>Introductions</a:t>
            </a:r>
            <a:endParaRPr lang="en-US"/>
          </a:p>
        </p:txBody>
      </p:sp>
      <p:sp>
        <p:nvSpPr>
          <p:cNvPr id="3" name="Content Placeholder 2">
            <a:extLst>
              <a:ext uri="{FF2B5EF4-FFF2-40B4-BE49-F238E27FC236}">
                <a16:creationId xmlns:a16="http://schemas.microsoft.com/office/drawing/2014/main" id="{42689C0D-00FD-66F4-AA57-5A7CA5C705E1}"/>
              </a:ext>
            </a:extLst>
          </p:cNvPr>
          <p:cNvSpPr>
            <a:spLocks noGrp="1"/>
          </p:cNvSpPr>
          <p:nvPr>
            <p:ph sz="quarter" idx="12"/>
          </p:nvPr>
        </p:nvSpPr>
        <p:spPr/>
        <p:txBody>
          <a:bodyPr vert="horz" lIns="0" tIns="0" rIns="0" bIns="0" rtlCol="0" anchor="t">
            <a:noAutofit/>
          </a:bodyPr>
          <a:lstStyle/>
          <a:p>
            <a:endParaRPr lang="en-US" b="0">
              <a:solidFill>
                <a:srgbClr val="002060"/>
              </a:solidFill>
              <a:ea typeface="Roboto"/>
              <a:cs typeface="Roboto"/>
            </a:endParaRPr>
          </a:p>
          <a:p>
            <a:pPr marL="342900" indent="-342900">
              <a:buChar char="•"/>
            </a:pPr>
            <a:r>
              <a:rPr lang="en-US">
                <a:solidFill>
                  <a:srgbClr val="002060"/>
                </a:solidFill>
                <a:ea typeface="Roboto"/>
                <a:cs typeface="Roboto"/>
              </a:rPr>
              <a:t>Kearns and West</a:t>
            </a:r>
            <a:r>
              <a:rPr lang="en-US" b="0">
                <a:solidFill>
                  <a:srgbClr val="002060"/>
                </a:solidFill>
                <a:ea typeface="Roboto"/>
                <a:cs typeface="Roboto"/>
              </a:rPr>
              <a:t>- Trevor Reddick, Collin Buchanan</a:t>
            </a:r>
            <a:endParaRPr lang="en-US"/>
          </a:p>
          <a:p>
            <a:pPr marL="342900" indent="-342900">
              <a:buChar char="•"/>
            </a:pPr>
            <a:r>
              <a:rPr lang="en-US">
                <a:solidFill>
                  <a:srgbClr val="002060"/>
                </a:solidFill>
                <a:ea typeface="Roboto"/>
                <a:cs typeface="Roboto"/>
              </a:rPr>
              <a:t>NYSERDA Team</a:t>
            </a:r>
            <a:r>
              <a:rPr lang="en-US" b="0">
                <a:solidFill>
                  <a:srgbClr val="002060"/>
                </a:solidFill>
                <a:ea typeface="Roboto"/>
                <a:cs typeface="Roboto"/>
              </a:rPr>
              <a:t> – Scott Oliver, Loic </a:t>
            </a:r>
            <a:r>
              <a:rPr lang="en-US" b="0" err="1">
                <a:solidFill>
                  <a:srgbClr val="002060"/>
                </a:solidFill>
                <a:ea typeface="Roboto"/>
                <a:cs typeface="Roboto"/>
              </a:rPr>
              <a:t>Chappoz</a:t>
            </a:r>
            <a:r>
              <a:rPr lang="en-US" b="0">
                <a:solidFill>
                  <a:srgbClr val="002060"/>
                </a:solidFill>
                <a:ea typeface="Roboto"/>
                <a:cs typeface="Roboto"/>
              </a:rPr>
              <a:t> </a:t>
            </a:r>
            <a:endParaRPr lang="en-US">
              <a:solidFill>
                <a:srgbClr val="002060"/>
              </a:solidFill>
              <a:ea typeface="Roboto"/>
              <a:cs typeface="Roboto"/>
            </a:endParaRPr>
          </a:p>
          <a:p>
            <a:pPr marL="342900" indent="-342900">
              <a:buChar char="•"/>
            </a:pPr>
            <a:r>
              <a:rPr lang="en-US">
                <a:solidFill>
                  <a:srgbClr val="002060"/>
                </a:solidFill>
                <a:ea typeface="Roboto"/>
                <a:cs typeface="Roboto"/>
              </a:rPr>
              <a:t>Working Group Participants</a:t>
            </a:r>
          </a:p>
          <a:p>
            <a:pPr lvl="3"/>
            <a:r>
              <a:rPr lang="en-US">
                <a:solidFill>
                  <a:srgbClr val="002060"/>
                </a:solidFill>
                <a:latin typeface="Roboto"/>
                <a:ea typeface="Roboto"/>
                <a:cs typeface="Roboto"/>
              </a:rPr>
              <a:t>Name</a:t>
            </a:r>
            <a:endParaRPr lang="en-US">
              <a:solidFill>
                <a:srgbClr val="002060"/>
              </a:solidFill>
              <a:latin typeface="Roboto Lt"/>
              <a:ea typeface="Roboto"/>
              <a:cs typeface="Roboto"/>
            </a:endParaRPr>
          </a:p>
          <a:p>
            <a:pPr lvl="3"/>
            <a:r>
              <a:rPr lang="en-US">
                <a:solidFill>
                  <a:srgbClr val="002060"/>
                </a:solidFill>
                <a:latin typeface="Roboto"/>
                <a:ea typeface="Roboto"/>
                <a:cs typeface="Roboto"/>
              </a:rPr>
              <a:t>Role and Organization</a:t>
            </a:r>
          </a:p>
          <a:p>
            <a:pPr lvl="3"/>
            <a:r>
              <a:rPr lang="en-US">
                <a:solidFill>
                  <a:srgbClr val="002060"/>
                </a:solidFill>
                <a:latin typeface="Roboto"/>
                <a:ea typeface="Roboto"/>
                <a:cs typeface="Roboto"/>
              </a:rPr>
              <a:t>Why you are here</a:t>
            </a:r>
          </a:p>
        </p:txBody>
      </p:sp>
    </p:spTree>
    <p:extLst>
      <p:ext uri="{BB962C8B-B14F-4D97-AF65-F5344CB8AC3E}">
        <p14:creationId xmlns:p14="http://schemas.microsoft.com/office/powerpoint/2010/main" val="314250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861187"/>
            <a:ext cx="11090028" cy="3631687"/>
          </a:xfrm>
        </p:spPr>
        <p:txBody>
          <a:bodyPr vert="horz" lIns="0" tIns="0" rIns="0" bIns="0" numCol="1" spcCol="0" rtlCol="0" anchor="t">
            <a:noAutofit/>
          </a:bodyPr>
          <a:lstStyle/>
          <a:p>
            <a:r>
              <a:rPr lang="en-US" sz="5400"/>
              <a:t>Break Out Rooms</a:t>
            </a:r>
            <a:endParaRPr lang="en-US"/>
          </a:p>
        </p:txBody>
      </p:sp>
    </p:spTree>
    <p:extLst>
      <p:ext uri="{BB962C8B-B14F-4D97-AF65-F5344CB8AC3E}">
        <p14:creationId xmlns:p14="http://schemas.microsoft.com/office/powerpoint/2010/main" val="4150989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E82D-6E34-A17D-55DE-68AA34BFA73D}"/>
              </a:ext>
            </a:extLst>
          </p:cNvPr>
          <p:cNvSpPr>
            <a:spLocks noGrp="1"/>
          </p:cNvSpPr>
          <p:nvPr>
            <p:ph type="title"/>
          </p:nvPr>
        </p:nvSpPr>
        <p:spPr/>
        <p:txBody>
          <a:bodyPr/>
          <a:lstStyle/>
          <a:p>
            <a:r>
              <a:rPr lang="en-US" sz="3200">
                <a:latin typeface="Roboto Lt"/>
                <a:cs typeface="Arial"/>
              </a:rPr>
              <a:t>Breakout Session Block 1: Benefits of Energy Efficiency and Electrification for Disadvantaged Communities</a:t>
            </a:r>
          </a:p>
        </p:txBody>
      </p:sp>
      <p:sp>
        <p:nvSpPr>
          <p:cNvPr id="3" name="Content Placeholder 2">
            <a:extLst>
              <a:ext uri="{FF2B5EF4-FFF2-40B4-BE49-F238E27FC236}">
                <a16:creationId xmlns:a16="http://schemas.microsoft.com/office/drawing/2014/main" id="{B917DFF4-B88C-9C79-7784-C4925A484626}"/>
              </a:ext>
            </a:extLst>
          </p:cNvPr>
          <p:cNvSpPr>
            <a:spLocks noGrp="1"/>
          </p:cNvSpPr>
          <p:nvPr>
            <p:ph sz="quarter" idx="12"/>
          </p:nvPr>
        </p:nvSpPr>
        <p:spPr/>
        <p:txBody>
          <a:bodyPr vert="horz" lIns="0" tIns="0" rIns="0" bIns="0" rtlCol="0" anchor="t">
            <a:noAutofit/>
          </a:bodyPr>
          <a:lstStyle/>
          <a:p>
            <a:r>
              <a:rPr lang="en-US" u="sng">
                <a:solidFill>
                  <a:schemeClr val="accent5"/>
                </a:solidFill>
              </a:rPr>
              <a:t>Room</a:t>
            </a:r>
            <a:r>
              <a:rPr lang="en-US">
                <a:solidFill>
                  <a:schemeClr val="accent5"/>
                </a:solidFill>
              </a:rPr>
              <a:t>: 2,4 King Street</a:t>
            </a:r>
            <a:endParaRPr lang="en-US">
              <a:solidFill>
                <a:schemeClr val="accent5"/>
              </a:solidFill>
              <a:ea typeface="Roboto"/>
              <a:cs typeface="Roboto"/>
            </a:endParaRPr>
          </a:p>
          <a:p>
            <a:r>
              <a:rPr lang="en-US" u="sng">
                <a:solidFill>
                  <a:schemeClr val="accent5"/>
                </a:solidFill>
              </a:rPr>
              <a:t>Session Summary</a:t>
            </a:r>
            <a:endParaRPr lang="en-US" u="sng">
              <a:solidFill>
                <a:schemeClr val="accent5"/>
              </a:solidFill>
              <a:ea typeface="Roboto"/>
              <a:cs typeface="Roboto"/>
            </a:endParaRPr>
          </a:p>
          <a:p>
            <a:r>
              <a:rPr lang="en-US" sz="2000">
                <a:solidFill>
                  <a:schemeClr val="accent5"/>
                </a:solidFill>
              </a:rPr>
              <a:t>This breakout discussion will provide an in-depth discussion of key elements important to ensuring disadvantaged communities see benefits from Home Energy Rebate program. This session will help with the design of a Community Benefits Plan through IRA and consider metrics for direct benefits for DACs (such as, but not limited to energy savings, cost reductions, pollution reduction, health and safety).  The group will discuss heat pump installations and customer bill savings, and how it relates to energy affordability.</a:t>
            </a:r>
            <a:endParaRPr lang="en-US" sz="2000" b="0">
              <a:solidFill>
                <a:schemeClr val="accent5"/>
              </a:solidFill>
              <a:latin typeface="Calibri"/>
              <a:cs typeface="Calibri"/>
            </a:endParaRPr>
          </a:p>
          <a:p>
            <a:endParaRPr lang="en-US" sz="1100" i="1">
              <a:solidFill>
                <a:srgbClr val="000000"/>
              </a:solidFill>
              <a:latin typeface="Calibri"/>
              <a:ea typeface="Roboto"/>
              <a:cs typeface="Calibri"/>
            </a:endParaRPr>
          </a:p>
        </p:txBody>
      </p:sp>
    </p:spTree>
    <p:extLst>
      <p:ext uri="{BB962C8B-B14F-4D97-AF65-F5344CB8AC3E}">
        <p14:creationId xmlns:p14="http://schemas.microsoft.com/office/powerpoint/2010/main" val="15315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E82D-6E34-A17D-55DE-68AA34BFA73D}"/>
              </a:ext>
            </a:extLst>
          </p:cNvPr>
          <p:cNvSpPr>
            <a:spLocks noGrp="1"/>
          </p:cNvSpPr>
          <p:nvPr>
            <p:ph type="title"/>
          </p:nvPr>
        </p:nvSpPr>
        <p:spPr/>
        <p:txBody>
          <a:bodyPr/>
          <a:lstStyle/>
          <a:p>
            <a:r>
              <a:rPr lang="en-US" sz="3200">
                <a:latin typeface="Roboto Lt"/>
                <a:cs typeface="Arial"/>
              </a:rPr>
              <a:t>Breakout Session Block 1: Serving the Residential Market</a:t>
            </a:r>
          </a:p>
        </p:txBody>
      </p:sp>
      <p:sp>
        <p:nvSpPr>
          <p:cNvPr id="3" name="Content Placeholder 2">
            <a:extLst>
              <a:ext uri="{FF2B5EF4-FFF2-40B4-BE49-F238E27FC236}">
                <a16:creationId xmlns:a16="http://schemas.microsoft.com/office/drawing/2014/main" id="{B917DFF4-B88C-9C79-7784-C4925A484626}"/>
              </a:ext>
            </a:extLst>
          </p:cNvPr>
          <p:cNvSpPr>
            <a:spLocks noGrp="1"/>
          </p:cNvSpPr>
          <p:nvPr>
            <p:ph sz="quarter" idx="12"/>
          </p:nvPr>
        </p:nvSpPr>
        <p:spPr/>
        <p:txBody>
          <a:bodyPr vert="horz" lIns="0" tIns="0" rIns="0" bIns="0" rtlCol="0" anchor="t">
            <a:noAutofit/>
          </a:bodyPr>
          <a:lstStyle/>
          <a:p>
            <a:r>
              <a:rPr lang="en-US" u="sng">
                <a:solidFill>
                  <a:schemeClr val="accent5"/>
                </a:solidFill>
              </a:rPr>
              <a:t>Room</a:t>
            </a:r>
            <a:r>
              <a:rPr lang="en-US">
                <a:solidFill>
                  <a:schemeClr val="accent5"/>
                </a:solidFill>
              </a:rPr>
              <a:t>: 6 King Street</a:t>
            </a:r>
            <a:endParaRPr lang="en-US">
              <a:solidFill>
                <a:schemeClr val="accent5"/>
              </a:solidFill>
              <a:ea typeface="Roboto"/>
              <a:cs typeface="Roboto"/>
            </a:endParaRPr>
          </a:p>
          <a:p>
            <a:r>
              <a:rPr lang="en-US" u="sng">
                <a:solidFill>
                  <a:schemeClr val="accent5"/>
                </a:solidFill>
              </a:rPr>
              <a:t>Session Summary</a:t>
            </a:r>
            <a:endParaRPr lang="en-US" u="sng">
              <a:solidFill>
                <a:schemeClr val="accent5"/>
              </a:solidFill>
              <a:ea typeface="Roboto"/>
              <a:cs typeface="Roboto"/>
            </a:endParaRPr>
          </a:p>
          <a:p>
            <a:r>
              <a:rPr lang="en-US" sz="2000">
                <a:solidFill>
                  <a:schemeClr val="accent5"/>
                </a:solidFill>
                <a:ea typeface="+mj-lt"/>
                <a:cs typeface="+mj-lt"/>
              </a:rPr>
              <a:t>This group will review the different customer segments eligible for incentives through IRA, including disadvantaged community statuses and various income tiers. The group will review the DAC requirements of the Home Energy Rebates programs and discuss the differences between DAC and income eligibility (at all income tiers) and how do those differences translate to implementation approaches, outreach efforts, incentive braiding opportunities, etc.  </a:t>
            </a:r>
          </a:p>
          <a:p>
            <a:endParaRPr lang="en-US" sz="1100" i="1">
              <a:solidFill>
                <a:srgbClr val="000000"/>
              </a:solidFill>
              <a:latin typeface="Calibri"/>
              <a:ea typeface="Roboto"/>
              <a:cs typeface="Calibri"/>
            </a:endParaRPr>
          </a:p>
        </p:txBody>
      </p:sp>
    </p:spTree>
    <p:extLst>
      <p:ext uri="{BB962C8B-B14F-4D97-AF65-F5344CB8AC3E}">
        <p14:creationId xmlns:p14="http://schemas.microsoft.com/office/powerpoint/2010/main" val="1605401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E82D-6E34-A17D-55DE-68AA34BFA73D}"/>
              </a:ext>
            </a:extLst>
          </p:cNvPr>
          <p:cNvSpPr>
            <a:spLocks noGrp="1"/>
          </p:cNvSpPr>
          <p:nvPr>
            <p:ph type="title"/>
          </p:nvPr>
        </p:nvSpPr>
        <p:spPr/>
        <p:txBody>
          <a:bodyPr/>
          <a:lstStyle/>
          <a:p>
            <a:r>
              <a:rPr lang="en-US" sz="3200">
                <a:latin typeface="Roboto Lt"/>
                <a:cs typeface="Arial"/>
              </a:rPr>
              <a:t>Breakout Session Block 1: Workforce Development Contractor Training Grant Planning</a:t>
            </a:r>
          </a:p>
        </p:txBody>
      </p:sp>
      <p:sp>
        <p:nvSpPr>
          <p:cNvPr id="3" name="Content Placeholder 2">
            <a:extLst>
              <a:ext uri="{FF2B5EF4-FFF2-40B4-BE49-F238E27FC236}">
                <a16:creationId xmlns:a16="http://schemas.microsoft.com/office/drawing/2014/main" id="{B917DFF4-B88C-9C79-7784-C4925A484626}"/>
              </a:ext>
            </a:extLst>
          </p:cNvPr>
          <p:cNvSpPr>
            <a:spLocks noGrp="1"/>
          </p:cNvSpPr>
          <p:nvPr>
            <p:ph sz="quarter" idx="12"/>
          </p:nvPr>
        </p:nvSpPr>
        <p:spPr/>
        <p:txBody>
          <a:bodyPr vert="horz" lIns="0" tIns="0" rIns="0" bIns="0" rtlCol="0" anchor="t">
            <a:noAutofit/>
          </a:bodyPr>
          <a:lstStyle/>
          <a:p>
            <a:r>
              <a:rPr lang="en-US" u="sng">
                <a:solidFill>
                  <a:schemeClr val="accent5"/>
                </a:solidFill>
              </a:rPr>
              <a:t>Room</a:t>
            </a:r>
            <a:r>
              <a:rPr lang="en-US">
                <a:solidFill>
                  <a:schemeClr val="accent5"/>
                </a:solidFill>
              </a:rPr>
              <a:t>: 8 King Street</a:t>
            </a:r>
            <a:endParaRPr lang="en-US">
              <a:solidFill>
                <a:schemeClr val="accent5"/>
              </a:solidFill>
              <a:ea typeface="Roboto"/>
              <a:cs typeface="Roboto"/>
            </a:endParaRPr>
          </a:p>
          <a:p>
            <a:r>
              <a:rPr lang="en-US" u="sng">
                <a:solidFill>
                  <a:schemeClr val="accent5"/>
                </a:solidFill>
              </a:rPr>
              <a:t>Session Summary</a:t>
            </a:r>
            <a:endParaRPr lang="en-US" u="sng">
              <a:solidFill>
                <a:schemeClr val="accent5"/>
              </a:solidFill>
              <a:ea typeface="Roboto"/>
              <a:cs typeface="Roboto"/>
            </a:endParaRPr>
          </a:p>
          <a:p>
            <a:r>
              <a:rPr lang="en-US" sz="2000">
                <a:solidFill>
                  <a:schemeClr val="accent5"/>
                </a:solidFill>
                <a:ea typeface="+mj-lt"/>
                <a:cs typeface="+mj-lt"/>
              </a:rPr>
              <a:t>This breakout session will focus on defining the needs, challenges, and opportunities related to the residential energy efficiency and clean energy workforce and scaling up to meet implementation of the NYSERDA-supported programs.</a:t>
            </a:r>
          </a:p>
          <a:p>
            <a:endParaRPr lang="en-US" sz="1100" i="1">
              <a:solidFill>
                <a:srgbClr val="000000"/>
              </a:solidFill>
              <a:latin typeface="Calibri"/>
              <a:ea typeface="Roboto"/>
              <a:cs typeface="Calibri"/>
            </a:endParaRPr>
          </a:p>
        </p:txBody>
      </p:sp>
    </p:spTree>
    <p:extLst>
      <p:ext uri="{BB962C8B-B14F-4D97-AF65-F5344CB8AC3E}">
        <p14:creationId xmlns:p14="http://schemas.microsoft.com/office/powerpoint/2010/main" val="1504216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E82D-6E34-A17D-55DE-68AA34BFA73D}"/>
              </a:ext>
            </a:extLst>
          </p:cNvPr>
          <p:cNvSpPr>
            <a:spLocks noGrp="1"/>
          </p:cNvSpPr>
          <p:nvPr>
            <p:ph type="title"/>
          </p:nvPr>
        </p:nvSpPr>
        <p:spPr/>
        <p:txBody>
          <a:bodyPr/>
          <a:lstStyle/>
          <a:p>
            <a:r>
              <a:rPr lang="en-US" sz="3200">
                <a:latin typeface="Roboto Lt"/>
                <a:cs typeface="Arial"/>
              </a:rPr>
              <a:t>Breakout Session Block 2: Incorporating Diversity, Equity, Inclusion and Accessibility in Community Benefits Planning</a:t>
            </a:r>
          </a:p>
        </p:txBody>
      </p:sp>
      <p:sp>
        <p:nvSpPr>
          <p:cNvPr id="3" name="Content Placeholder 2">
            <a:extLst>
              <a:ext uri="{FF2B5EF4-FFF2-40B4-BE49-F238E27FC236}">
                <a16:creationId xmlns:a16="http://schemas.microsoft.com/office/drawing/2014/main" id="{B917DFF4-B88C-9C79-7784-C4925A484626}"/>
              </a:ext>
            </a:extLst>
          </p:cNvPr>
          <p:cNvSpPr>
            <a:spLocks noGrp="1"/>
          </p:cNvSpPr>
          <p:nvPr>
            <p:ph sz="quarter" idx="12"/>
          </p:nvPr>
        </p:nvSpPr>
        <p:spPr/>
        <p:txBody>
          <a:bodyPr vert="horz" lIns="0" tIns="0" rIns="0" bIns="0" rtlCol="0" anchor="t">
            <a:noAutofit/>
          </a:bodyPr>
          <a:lstStyle/>
          <a:p>
            <a:r>
              <a:rPr lang="en-US" u="sng">
                <a:solidFill>
                  <a:schemeClr val="accent5"/>
                </a:solidFill>
              </a:rPr>
              <a:t>Room</a:t>
            </a:r>
            <a:r>
              <a:rPr lang="en-US">
                <a:solidFill>
                  <a:schemeClr val="accent5"/>
                </a:solidFill>
              </a:rPr>
              <a:t>: 6 King Street</a:t>
            </a:r>
            <a:endParaRPr lang="en-US">
              <a:solidFill>
                <a:schemeClr val="accent5"/>
              </a:solidFill>
              <a:ea typeface="Roboto"/>
              <a:cs typeface="Roboto"/>
            </a:endParaRPr>
          </a:p>
          <a:p>
            <a:r>
              <a:rPr lang="en-US" u="sng">
                <a:solidFill>
                  <a:schemeClr val="accent5"/>
                </a:solidFill>
              </a:rPr>
              <a:t>Session Summary</a:t>
            </a:r>
            <a:endParaRPr lang="en-US" u="sng">
              <a:solidFill>
                <a:schemeClr val="accent5"/>
              </a:solidFill>
              <a:ea typeface="Roboto"/>
              <a:cs typeface="Roboto"/>
            </a:endParaRPr>
          </a:p>
          <a:p>
            <a:r>
              <a:rPr lang="en-US" sz="2000">
                <a:solidFill>
                  <a:schemeClr val="accent5"/>
                </a:solidFill>
                <a:ea typeface="+mj-lt"/>
                <a:cs typeface="+mj-lt"/>
              </a:rPr>
              <a:t>This session will be used to present on, or use this time to develop, NYSERDA’s approach to partnering with underrepresented businesses and training organizations that serve workers who face barriers to accessing quality jobs and/or other project partners to help address DEIA. Together, the group will discuss DEIA actions that could be included in the Community Benefits Plan.</a:t>
            </a:r>
          </a:p>
          <a:p>
            <a:endParaRPr lang="en-US" sz="1100" i="1">
              <a:solidFill>
                <a:srgbClr val="000000"/>
              </a:solidFill>
              <a:latin typeface="Calibri"/>
              <a:ea typeface="Roboto"/>
              <a:cs typeface="Calibri"/>
            </a:endParaRPr>
          </a:p>
        </p:txBody>
      </p:sp>
    </p:spTree>
    <p:extLst>
      <p:ext uri="{BB962C8B-B14F-4D97-AF65-F5344CB8AC3E}">
        <p14:creationId xmlns:p14="http://schemas.microsoft.com/office/powerpoint/2010/main" val="2696457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E82D-6E34-A17D-55DE-68AA34BFA73D}"/>
              </a:ext>
            </a:extLst>
          </p:cNvPr>
          <p:cNvSpPr>
            <a:spLocks noGrp="1"/>
          </p:cNvSpPr>
          <p:nvPr>
            <p:ph type="title"/>
          </p:nvPr>
        </p:nvSpPr>
        <p:spPr/>
        <p:txBody>
          <a:bodyPr/>
          <a:lstStyle/>
          <a:p>
            <a:r>
              <a:rPr lang="en-US" sz="3200">
                <a:latin typeface="Roboto Lt"/>
                <a:cs typeface="Arial"/>
              </a:rPr>
              <a:t>Breakout Session Block 2: Discussion of Program Design Elements</a:t>
            </a:r>
          </a:p>
        </p:txBody>
      </p:sp>
      <p:sp>
        <p:nvSpPr>
          <p:cNvPr id="3" name="Content Placeholder 2">
            <a:extLst>
              <a:ext uri="{FF2B5EF4-FFF2-40B4-BE49-F238E27FC236}">
                <a16:creationId xmlns:a16="http://schemas.microsoft.com/office/drawing/2014/main" id="{B917DFF4-B88C-9C79-7784-C4925A484626}"/>
              </a:ext>
            </a:extLst>
          </p:cNvPr>
          <p:cNvSpPr>
            <a:spLocks noGrp="1"/>
          </p:cNvSpPr>
          <p:nvPr>
            <p:ph sz="quarter" idx="12"/>
          </p:nvPr>
        </p:nvSpPr>
        <p:spPr/>
        <p:txBody>
          <a:bodyPr vert="horz" lIns="0" tIns="0" rIns="0" bIns="0" rtlCol="0" anchor="t">
            <a:noAutofit/>
          </a:bodyPr>
          <a:lstStyle/>
          <a:p>
            <a:r>
              <a:rPr lang="en-US" u="sng">
                <a:solidFill>
                  <a:schemeClr val="accent5"/>
                </a:solidFill>
              </a:rPr>
              <a:t>Room</a:t>
            </a:r>
            <a:r>
              <a:rPr lang="en-US">
                <a:solidFill>
                  <a:schemeClr val="accent5"/>
                </a:solidFill>
              </a:rPr>
              <a:t>: 8 King Street</a:t>
            </a:r>
            <a:endParaRPr lang="en-US">
              <a:solidFill>
                <a:schemeClr val="accent5"/>
              </a:solidFill>
              <a:ea typeface="Roboto"/>
              <a:cs typeface="Roboto"/>
            </a:endParaRPr>
          </a:p>
          <a:p>
            <a:r>
              <a:rPr lang="en-US" u="sng">
                <a:solidFill>
                  <a:schemeClr val="accent5"/>
                </a:solidFill>
              </a:rPr>
              <a:t>Session Summary</a:t>
            </a:r>
            <a:endParaRPr lang="en-US" u="sng">
              <a:solidFill>
                <a:schemeClr val="accent5"/>
              </a:solidFill>
              <a:ea typeface="Roboto"/>
              <a:cs typeface="Roboto"/>
            </a:endParaRPr>
          </a:p>
          <a:p>
            <a:r>
              <a:rPr lang="en-US" sz="2000">
                <a:solidFill>
                  <a:schemeClr val="accent5"/>
                </a:solidFill>
                <a:ea typeface="+mj-lt"/>
                <a:cs typeface="+mj-lt"/>
              </a:rPr>
              <a:t>This breakout session will be used for NYSERDA to gather input from contractors about key program design elements that can help NYSERDA to support contractors in selling through with IRA funds.  The group will discuss key workflow and program system considerations, the use of standard packages of measures, and different ways to leverage IRA funds for maximum impact.</a:t>
            </a:r>
          </a:p>
          <a:p>
            <a:endParaRPr lang="en-US" sz="1100" i="1">
              <a:solidFill>
                <a:srgbClr val="000000"/>
              </a:solidFill>
              <a:latin typeface="Calibri"/>
              <a:ea typeface="Roboto"/>
              <a:cs typeface="Calibri"/>
            </a:endParaRPr>
          </a:p>
        </p:txBody>
      </p:sp>
    </p:spTree>
    <p:extLst>
      <p:ext uri="{BB962C8B-B14F-4D97-AF65-F5344CB8AC3E}">
        <p14:creationId xmlns:p14="http://schemas.microsoft.com/office/powerpoint/2010/main" val="165140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467897"/>
            <a:ext cx="11090028" cy="4024977"/>
          </a:xfrm>
        </p:spPr>
        <p:txBody>
          <a:bodyPr vert="horz" lIns="0" tIns="0" rIns="0" bIns="0" numCol="1" spcCol="0" rtlCol="0" anchor="t">
            <a:noAutofit/>
          </a:bodyPr>
          <a:lstStyle/>
          <a:p>
            <a:r>
              <a:rPr lang="en-US" sz="5400"/>
              <a:t>Break Out Room 1</a:t>
            </a:r>
          </a:p>
          <a:p>
            <a:r>
              <a:rPr lang="en-US" sz="2800" b="0" i="1">
                <a:latin typeface="Calibri"/>
                <a:ea typeface="Roboto"/>
                <a:cs typeface="Calibri"/>
              </a:rPr>
              <a:t>Benefits of Energy Efficiency and Electrification for Disadvantaged Communities</a:t>
            </a:r>
            <a:endParaRPr lang="en-US" sz="2800" b="0">
              <a:latin typeface="Calibri"/>
              <a:ea typeface="Roboto"/>
              <a:cs typeface="Calibri"/>
            </a:endParaRPr>
          </a:p>
        </p:txBody>
      </p:sp>
    </p:spTree>
    <p:extLst>
      <p:ext uri="{BB962C8B-B14F-4D97-AF65-F5344CB8AC3E}">
        <p14:creationId xmlns:p14="http://schemas.microsoft.com/office/powerpoint/2010/main" val="1543626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a:latin typeface="Roboto Lt"/>
                <a:cs typeface="Arial"/>
              </a:rPr>
              <a:t>Discussion Overview</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r>
              <a:rPr lang="en-US" b="0">
                <a:solidFill>
                  <a:schemeClr val="accent1">
                    <a:lumMod val="50000"/>
                  </a:schemeClr>
                </a:solidFill>
                <a:cs typeface="Calibri"/>
              </a:rPr>
              <a:t>This breakout discussion will provide an in-depth discussion of key elements important to ensuring disadvantaged communities see benefits from a Home Energy Rebate program. </a:t>
            </a:r>
          </a:p>
          <a:p>
            <a:r>
              <a:rPr lang="en-US" b="0">
                <a:solidFill>
                  <a:schemeClr val="accent1">
                    <a:lumMod val="50000"/>
                  </a:schemeClr>
                </a:solidFill>
                <a:cs typeface="Calibri"/>
              </a:rPr>
              <a:t>This session will help with the design of a Community Benefits Plan through IRA and consider metrics for direct benefits for DACs (such as, but not limited to energy savings, cost reductions, pollution reduction, health and safety).  </a:t>
            </a:r>
          </a:p>
          <a:p>
            <a:r>
              <a:rPr lang="en-US" b="0">
                <a:solidFill>
                  <a:schemeClr val="accent1">
                    <a:lumMod val="50000"/>
                  </a:schemeClr>
                </a:solidFill>
                <a:cs typeface="Calibri"/>
              </a:rPr>
              <a:t>The group will discuss heat pump installations and customer bill savings, and how it relates to energy affordability.</a:t>
            </a:r>
          </a:p>
        </p:txBody>
      </p:sp>
    </p:spTree>
    <p:extLst>
      <p:ext uri="{BB962C8B-B14F-4D97-AF65-F5344CB8AC3E}">
        <p14:creationId xmlns:p14="http://schemas.microsoft.com/office/powerpoint/2010/main" val="518088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sz="4100">
                <a:latin typeface="Roboto Lt"/>
                <a:cs typeface="Arial"/>
              </a:rPr>
              <a:t>Discussion Agenda</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pPr lvl="3">
              <a:buAutoNum type="arabicPeriod"/>
            </a:pPr>
            <a:r>
              <a:rPr lang="en-US" sz="2400" b="1">
                <a:latin typeface="Roboto"/>
                <a:ea typeface="Roboto"/>
                <a:cs typeface="Roboto"/>
              </a:rPr>
              <a:t> Benefits to Measure and </a:t>
            </a:r>
            <a:r>
              <a:rPr lang="en-US" sz="2200" b="1">
                <a:ea typeface="+mn-lt"/>
                <a:cs typeface="+mn-lt"/>
              </a:rPr>
              <a:t>Addressing Barriers to Realizing those Benefits</a:t>
            </a:r>
            <a:endParaRPr lang="en-US"/>
          </a:p>
          <a:p>
            <a:pPr lvl="4"/>
            <a:r>
              <a:rPr lang="en-US" sz="2400">
                <a:latin typeface="Roboto"/>
                <a:ea typeface="Roboto"/>
                <a:cs typeface="Roboto"/>
              </a:rPr>
              <a:t>Direct benefits of energy efficiency and clean energy adoption in residential buildings – what are they and how should we measure them?</a:t>
            </a:r>
          </a:p>
          <a:p>
            <a:pPr lvl="4"/>
            <a:r>
              <a:rPr lang="en-US" sz="2400">
                <a:latin typeface="Roboto"/>
                <a:ea typeface="+mn-lt"/>
                <a:cs typeface="+mn-lt"/>
              </a:rPr>
              <a:t>Barriers to delivering those benefits to disadvantaged communities and ways to resolve</a:t>
            </a:r>
          </a:p>
          <a:p>
            <a:pPr lvl="3">
              <a:buAutoNum type="arabicPeriod"/>
            </a:pPr>
            <a:endParaRPr lang="en-US">
              <a:latin typeface="Roboto"/>
              <a:ea typeface="+mn-lt"/>
              <a:cs typeface="+mn-lt"/>
            </a:endParaRPr>
          </a:p>
          <a:p>
            <a:pPr lvl="3">
              <a:buAutoNum type="arabicPeriod"/>
            </a:pPr>
            <a:r>
              <a:rPr lang="en-US" sz="2400" b="1">
                <a:latin typeface="Roboto"/>
                <a:ea typeface="+mn-lt"/>
                <a:cs typeface="+mn-lt"/>
              </a:rPr>
              <a:t> The </a:t>
            </a:r>
            <a:r>
              <a:rPr lang="en-US" sz="2400" b="1" err="1">
                <a:latin typeface="Roboto"/>
                <a:ea typeface="+mn-lt"/>
                <a:cs typeface="+mn-lt"/>
              </a:rPr>
              <a:t>EmPower</a:t>
            </a:r>
            <a:r>
              <a:rPr lang="en-US" sz="2400" b="1">
                <a:latin typeface="Roboto"/>
                <a:ea typeface="+mn-lt"/>
                <a:cs typeface="+mn-lt"/>
              </a:rPr>
              <a:t>+ Program, Heat Pump Installs, and Customer Affordability </a:t>
            </a:r>
          </a:p>
          <a:p>
            <a:pPr lvl="4"/>
            <a:r>
              <a:rPr lang="en-US" sz="2400">
                <a:latin typeface="Roboto"/>
                <a:ea typeface="+mn-lt"/>
                <a:cs typeface="Arial"/>
              </a:rPr>
              <a:t>Overview of current program rules</a:t>
            </a:r>
          </a:p>
          <a:p>
            <a:pPr lvl="4"/>
            <a:r>
              <a:rPr lang="en-US" sz="2400">
                <a:latin typeface="Roboto"/>
                <a:ea typeface="+mn-lt"/>
                <a:cs typeface="+mn-lt"/>
              </a:rPr>
              <a:t>How to balance installation of heat pumps with customer bill savings</a:t>
            </a:r>
            <a:endParaRPr lang="en-US" sz="2400">
              <a:solidFill>
                <a:srgbClr val="001639"/>
              </a:solidFill>
              <a:latin typeface="Roboto"/>
              <a:ea typeface="Roboto"/>
              <a:cs typeface="Calibri"/>
            </a:endParaRPr>
          </a:p>
          <a:p>
            <a:pPr lvl="4"/>
            <a:r>
              <a:rPr lang="en-US" sz="2400">
                <a:latin typeface="Roboto"/>
                <a:ea typeface="+mn-lt"/>
                <a:cs typeface="+mn-lt"/>
              </a:rPr>
              <a:t>Exception</a:t>
            </a:r>
            <a:r>
              <a:rPr lang="en-US" sz="2400">
                <a:latin typeface="Roboto"/>
                <a:ea typeface="Roboto"/>
                <a:cs typeface="Roboto"/>
              </a:rPr>
              <a:t> possibilities?</a:t>
            </a:r>
            <a:endParaRPr lang="en-US" sz="2400">
              <a:solidFill>
                <a:schemeClr val="accent1">
                  <a:lumMod val="50000"/>
                </a:schemeClr>
              </a:solidFill>
              <a:latin typeface="Roboto"/>
              <a:ea typeface="Roboto"/>
              <a:cs typeface="Roboto"/>
            </a:endParaRPr>
          </a:p>
          <a:p>
            <a:pPr lvl="2">
              <a:buClr>
                <a:srgbClr val="63666A"/>
              </a:buClr>
              <a:buFont typeface="Roboto Lt"/>
              <a:buChar char="&gt;"/>
            </a:pPr>
            <a:endParaRPr lang="en-US" sz="1100">
              <a:solidFill>
                <a:schemeClr val="tx1"/>
              </a:solidFill>
              <a:latin typeface="Calibri"/>
              <a:ea typeface="Roboto"/>
              <a:cs typeface="Calibri"/>
            </a:endParaRPr>
          </a:p>
          <a:p>
            <a:endParaRPr lang="en-US">
              <a:ea typeface="Roboto"/>
              <a:cs typeface="Roboto"/>
            </a:endParaRPr>
          </a:p>
        </p:txBody>
      </p:sp>
    </p:spTree>
    <p:extLst>
      <p:ext uri="{BB962C8B-B14F-4D97-AF65-F5344CB8AC3E}">
        <p14:creationId xmlns:p14="http://schemas.microsoft.com/office/powerpoint/2010/main" val="2010757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537DD-6A10-7F2B-4FE0-D0E2B70AFA8D}"/>
              </a:ext>
            </a:extLst>
          </p:cNvPr>
          <p:cNvSpPr>
            <a:spLocks noGrp="1"/>
          </p:cNvSpPr>
          <p:nvPr>
            <p:ph sz="quarter" idx="11"/>
          </p:nvPr>
        </p:nvSpPr>
        <p:spPr/>
        <p:txBody>
          <a:bodyPr/>
          <a:lstStyle/>
          <a:p>
            <a:r>
              <a:rPr lang="en-US" sz="4800">
                <a:ea typeface="Roboto"/>
                <a:cs typeface="Roboto"/>
              </a:rPr>
              <a:t> 1. Benefits to Measure and Addressing Barriers to Realizing those Benefits</a:t>
            </a:r>
          </a:p>
        </p:txBody>
      </p:sp>
    </p:spTree>
    <p:extLst>
      <p:ext uri="{BB962C8B-B14F-4D97-AF65-F5344CB8AC3E}">
        <p14:creationId xmlns:p14="http://schemas.microsoft.com/office/powerpoint/2010/main" val="2667368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20AA-3AA8-4213-92EE-54CD1EF31395}"/>
              </a:ext>
            </a:extLst>
          </p:cNvPr>
          <p:cNvSpPr>
            <a:spLocks noGrp="1"/>
          </p:cNvSpPr>
          <p:nvPr>
            <p:ph type="title"/>
          </p:nvPr>
        </p:nvSpPr>
        <p:spPr/>
        <p:txBody>
          <a:bodyPr/>
          <a:lstStyle/>
          <a:p>
            <a:r>
              <a:rPr lang="en-US">
                <a:latin typeface="Roboto Lt"/>
                <a:cs typeface="Arial"/>
              </a:rPr>
              <a:t>Ground Rules</a:t>
            </a:r>
            <a:endParaRPr lang="en-US"/>
          </a:p>
        </p:txBody>
      </p:sp>
      <p:sp>
        <p:nvSpPr>
          <p:cNvPr id="3" name="Content Placeholder 2">
            <a:extLst>
              <a:ext uri="{FF2B5EF4-FFF2-40B4-BE49-F238E27FC236}">
                <a16:creationId xmlns:a16="http://schemas.microsoft.com/office/drawing/2014/main" id="{DA65063F-763E-2153-556A-BD82B6DCFE06}"/>
              </a:ext>
            </a:extLst>
          </p:cNvPr>
          <p:cNvSpPr>
            <a:spLocks noGrp="1"/>
          </p:cNvSpPr>
          <p:nvPr>
            <p:ph sz="quarter" idx="12"/>
          </p:nvPr>
        </p:nvSpPr>
        <p:spPr/>
        <p:txBody>
          <a:bodyPr vert="horz" lIns="0" tIns="0" rIns="0" bIns="0" rtlCol="0" anchor="t">
            <a:noAutofit/>
          </a:bodyPr>
          <a:lstStyle/>
          <a:p>
            <a:pPr marL="342900" lvl="1" indent="-342900">
              <a:buFont typeface="Arial" panose="020B0604020202020204" pitchFamily="34" charset="0"/>
              <a:buChar char="•"/>
            </a:pPr>
            <a:r>
              <a:rPr lang="en-US">
                <a:solidFill>
                  <a:srgbClr val="002060"/>
                </a:solidFill>
                <a:latin typeface="+mj-lt"/>
                <a:ea typeface="+mj-lt"/>
                <a:cs typeface="+mj-lt"/>
              </a:rPr>
              <a:t>Honor the agenda. </a:t>
            </a:r>
          </a:p>
          <a:p>
            <a:pPr marL="342900" lvl="1" indent="-342900">
              <a:buFont typeface="Arial" panose="020B0604020202020204" pitchFamily="34" charset="0"/>
              <a:buChar char="•"/>
            </a:pPr>
            <a:r>
              <a:rPr lang="en-US">
                <a:solidFill>
                  <a:srgbClr val="002060"/>
                </a:solidFill>
                <a:latin typeface="+mj-lt"/>
                <a:ea typeface="+mj-lt"/>
                <a:cs typeface="+mj-lt"/>
              </a:rPr>
              <a:t>Participants should be willing to interact openly, honestly, and respectfully with all other members. </a:t>
            </a:r>
          </a:p>
          <a:p>
            <a:pPr marL="342900" lvl="1" indent="-342900">
              <a:buFont typeface="Arial" panose="020B0604020202020204" pitchFamily="34" charset="0"/>
              <a:buChar char="•"/>
            </a:pPr>
            <a:r>
              <a:rPr lang="en-US">
                <a:solidFill>
                  <a:srgbClr val="002060"/>
                </a:solidFill>
                <a:latin typeface="+mj-lt"/>
                <a:ea typeface="+mj-lt"/>
                <a:cs typeface="+mj-lt"/>
              </a:rPr>
              <a:t>Speak in order of raised hands; facilitator will mind the queue. </a:t>
            </a:r>
          </a:p>
          <a:p>
            <a:pPr marL="342900" lvl="1" indent="-342900">
              <a:buFont typeface="Arial" panose="020B0604020202020204" pitchFamily="34" charset="0"/>
              <a:buChar char="•"/>
            </a:pPr>
            <a:r>
              <a:rPr lang="en-US">
                <a:solidFill>
                  <a:srgbClr val="002060"/>
                </a:solidFill>
                <a:latin typeface="+mj-lt"/>
                <a:ea typeface="+mj-lt"/>
                <a:cs typeface="+mj-lt"/>
              </a:rPr>
              <a:t>This meeting will proceed under Chatham House Rules, meaning that participants are asked to operate under a veil of anonymity, where all comments made during this meeting are mutually agreed to be unattributed to participants.</a:t>
            </a:r>
          </a:p>
          <a:p>
            <a:pPr marL="342900" lvl="1" indent="-342900">
              <a:buFont typeface="Arial" panose="020B0604020202020204" pitchFamily="34" charset="0"/>
              <a:buChar char="•"/>
            </a:pPr>
            <a:r>
              <a:rPr lang="en-US">
                <a:solidFill>
                  <a:srgbClr val="002060"/>
                </a:solidFill>
                <a:latin typeface="+mj-lt"/>
                <a:ea typeface="+mj-lt"/>
                <a:cs typeface="+mj-lt"/>
              </a:rPr>
              <a:t>Notes are being taken, and a meeting summary, sans any attribution of comments made, will be distributed to participants in a reasonable timeframe post-meeting. </a:t>
            </a:r>
          </a:p>
          <a:p>
            <a:endParaRPr lang="en-US">
              <a:ea typeface="Roboto"/>
              <a:cs typeface="Roboto"/>
            </a:endParaRPr>
          </a:p>
        </p:txBody>
      </p:sp>
    </p:spTree>
    <p:extLst>
      <p:ext uri="{BB962C8B-B14F-4D97-AF65-F5344CB8AC3E}">
        <p14:creationId xmlns:p14="http://schemas.microsoft.com/office/powerpoint/2010/main" val="3921513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78B6-37DB-7D56-0786-C41578092E30}"/>
              </a:ext>
            </a:extLst>
          </p:cNvPr>
          <p:cNvSpPr>
            <a:spLocks noGrp="1"/>
          </p:cNvSpPr>
          <p:nvPr>
            <p:ph type="title"/>
          </p:nvPr>
        </p:nvSpPr>
        <p:spPr>
          <a:xfrm>
            <a:off x="297678" y="365125"/>
            <a:ext cx="11596643" cy="1325563"/>
          </a:xfrm>
        </p:spPr>
        <p:txBody>
          <a:bodyPr>
            <a:normAutofit/>
          </a:bodyPr>
          <a:lstStyle/>
          <a:p>
            <a:pPr algn="ctr"/>
            <a:r>
              <a:rPr lang="en-US" sz="3600" b="1" u="sng"/>
              <a:t>New York State Disadvantaged Communities Criteria</a:t>
            </a:r>
          </a:p>
        </p:txBody>
      </p:sp>
      <p:sp>
        <p:nvSpPr>
          <p:cNvPr id="3" name="Content Placeholder 2">
            <a:extLst>
              <a:ext uri="{FF2B5EF4-FFF2-40B4-BE49-F238E27FC236}">
                <a16:creationId xmlns:a16="http://schemas.microsoft.com/office/drawing/2014/main" id="{23648E82-FC9B-C877-8CFD-8D9844F97344}"/>
              </a:ext>
            </a:extLst>
          </p:cNvPr>
          <p:cNvSpPr>
            <a:spLocks noGrp="1"/>
          </p:cNvSpPr>
          <p:nvPr>
            <p:ph idx="1"/>
          </p:nvPr>
        </p:nvSpPr>
        <p:spPr>
          <a:xfrm>
            <a:off x="803528" y="4574135"/>
            <a:ext cx="5066414" cy="2222090"/>
          </a:xfrm>
        </p:spPr>
        <p:txBody>
          <a:bodyPr>
            <a:noAutofit/>
          </a:bodyPr>
          <a:lstStyle/>
          <a:p>
            <a:pPr marL="0" indent="0">
              <a:buNone/>
            </a:pPr>
            <a:r>
              <a:rPr lang="en-US" sz="1600" b="1" u="sng">
                <a:solidFill>
                  <a:schemeClr val="tx1"/>
                </a:solidFill>
              </a:rPr>
              <a:t>DACs are identified by:</a:t>
            </a:r>
          </a:p>
          <a:p>
            <a:pPr marL="285750" indent="-285750">
              <a:buFont typeface="Arial" panose="020B0604020202020204" pitchFamily="34" charset="0"/>
              <a:buChar char="•"/>
            </a:pPr>
            <a:r>
              <a:rPr lang="en-US" sz="1400" b="0">
                <a:solidFill>
                  <a:schemeClr val="tx1"/>
                </a:solidFill>
                <a:latin typeface="+mn-lt"/>
              </a:rPr>
              <a:t>The top 35% of census tracts based on the combined scoring of 45 indicators across socioeconomic, environmental, and climate change concepts.</a:t>
            </a:r>
          </a:p>
          <a:p>
            <a:pPr marL="285750" indent="-285750">
              <a:buFont typeface="Arial" panose="020B0604020202020204" pitchFamily="34" charset="0"/>
              <a:buChar char="•"/>
            </a:pPr>
            <a:r>
              <a:rPr lang="en-US" sz="1400" b="0">
                <a:solidFill>
                  <a:schemeClr val="tx1"/>
                </a:solidFill>
                <a:latin typeface="+mn-lt"/>
              </a:rPr>
              <a:t>For the purposes of clean energy allocations – Investments in low-income households defined as 60% or below SMI are included regardless of if they are in a DAC.</a:t>
            </a:r>
          </a:p>
        </p:txBody>
      </p:sp>
      <p:pic>
        <p:nvPicPr>
          <p:cNvPr id="6" name="Picture 5" descr="Map&#10;&#10;Description automatically generated">
            <a:extLst>
              <a:ext uri="{FF2B5EF4-FFF2-40B4-BE49-F238E27FC236}">
                <a16:creationId xmlns:a16="http://schemas.microsoft.com/office/drawing/2014/main" id="{BC5ECA8A-97B2-20F4-91A9-BAAA22E3B9C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1" y="1690688"/>
            <a:ext cx="5586804" cy="4376625"/>
          </a:xfrm>
          <a:prstGeom prst="rect">
            <a:avLst/>
          </a:prstGeom>
        </p:spPr>
      </p:pic>
      <p:sp>
        <p:nvSpPr>
          <p:cNvPr id="7" name="TextBox 6">
            <a:extLst>
              <a:ext uri="{FF2B5EF4-FFF2-40B4-BE49-F238E27FC236}">
                <a16:creationId xmlns:a16="http://schemas.microsoft.com/office/drawing/2014/main" id="{015F5D81-BF8F-DD70-6B2A-0B3FDDA6B9FC}"/>
              </a:ext>
            </a:extLst>
          </p:cNvPr>
          <p:cNvSpPr txBox="1"/>
          <p:nvPr/>
        </p:nvSpPr>
        <p:spPr>
          <a:xfrm>
            <a:off x="6095999" y="6215876"/>
            <a:ext cx="5273040" cy="276999"/>
          </a:xfrm>
          <a:prstGeom prst="rect">
            <a:avLst/>
          </a:prstGeom>
          <a:noFill/>
        </p:spPr>
        <p:txBody>
          <a:bodyPr wrap="square" rtlCol="0">
            <a:spAutoFit/>
          </a:bodyPr>
          <a:lstStyle/>
          <a:p>
            <a:r>
              <a:rPr lang="en-US" sz="1200"/>
              <a:t>*For more DAC information, including an interactive map, visit </a:t>
            </a:r>
            <a:r>
              <a:rPr lang="en-US" sz="1200">
                <a:hlinkClick r:id="rId4"/>
              </a:rPr>
              <a:t>Climate.ny.gov</a:t>
            </a:r>
            <a:r>
              <a:rPr lang="en-US" sz="1200"/>
              <a:t>.</a:t>
            </a:r>
          </a:p>
        </p:txBody>
      </p:sp>
      <p:sp>
        <p:nvSpPr>
          <p:cNvPr id="5" name="Content Placeholder 2">
            <a:extLst>
              <a:ext uri="{FF2B5EF4-FFF2-40B4-BE49-F238E27FC236}">
                <a16:creationId xmlns:a16="http://schemas.microsoft.com/office/drawing/2014/main" id="{EB33015C-6AFA-E0FD-BBD1-38F8513B2456}"/>
              </a:ext>
            </a:extLst>
          </p:cNvPr>
          <p:cNvSpPr txBox="1">
            <a:spLocks/>
          </p:cNvSpPr>
          <p:nvPr/>
        </p:nvSpPr>
        <p:spPr>
          <a:xfrm>
            <a:off x="803528" y="1530444"/>
            <a:ext cx="5066414" cy="2855162"/>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500" b="1" u="sng">
                <a:latin typeface="+mj-lt"/>
              </a:rPr>
              <a:t>NYS DACs were created through:</a:t>
            </a:r>
          </a:p>
          <a:p>
            <a:pPr>
              <a:lnSpc>
                <a:spcPct val="120000"/>
              </a:lnSpc>
            </a:pPr>
            <a:r>
              <a:rPr lang="en-US" sz="3000"/>
              <a:t>The Climate Justice Working Group – a body with 9 leading environmental justice representatives in NYS and 4 NYS Agency members.</a:t>
            </a:r>
          </a:p>
          <a:p>
            <a:pPr>
              <a:lnSpc>
                <a:spcPct val="120000"/>
              </a:lnSpc>
            </a:pPr>
            <a:r>
              <a:rPr lang="en-US" sz="3000"/>
              <a:t>The CJWG reviewed over 170 different potential indicators for inclusion.</a:t>
            </a:r>
          </a:p>
          <a:p>
            <a:pPr>
              <a:lnSpc>
                <a:spcPct val="120000"/>
              </a:lnSpc>
            </a:pPr>
            <a:r>
              <a:rPr lang="en-US" sz="3000"/>
              <a:t>Leveraging the expertise and lived experiences of NYS environmental justice representatives through ground-truthing different scenarios.</a:t>
            </a:r>
          </a:p>
          <a:p>
            <a:pPr>
              <a:lnSpc>
                <a:spcPct val="120000"/>
              </a:lnSpc>
            </a:pPr>
            <a:r>
              <a:rPr lang="en-US" sz="3000"/>
              <a:t>A robust public comment period, which included over 3,000 comments to consider when moving from draft to final criteria.</a:t>
            </a:r>
          </a:p>
          <a:p>
            <a:endParaRPr lang="en-US" sz="2000" b="1" u="sng"/>
          </a:p>
        </p:txBody>
      </p:sp>
    </p:spTree>
    <p:extLst>
      <p:ext uri="{BB962C8B-B14F-4D97-AF65-F5344CB8AC3E}">
        <p14:creationId xmlns:p14="http://schemas.microsoft.com/office/powerpoint/2010/main" val="899125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D352-B863-747D-D675-DEA9FEE09C42}"/>
              </a:ext>
            </a:extLst>
          </p:cNvPr>
          <p:cNvSpPr>
            <a:spLocks noGrp="1"/>
          </p:cNvSpPr>
          <p:nvPr>
            <p:ph type="title"/>
          </p:nvPr>
        </p:nvSpPr>
        <p:spPr/>
        <p:txBody>
          <a:bodyPr/>
          <a:lstStyle/>
          <a:p>
            <a:r>
              <a:rPr lang="en-US" b="1">
                <a:latin typeface="Roboto Lt"/>
                <a:cs typeface="Arial"/>
              </a:rPr>
              <a:t>Introductory Participatory Activity: </a:t>
            </a:r>
            <a:br>
              <a:rPr lang="en-US" b="1">
                <a:latin typeface="Roboto Lt"/>
                <a:cs typeface="Arial"/>
              </a:rPr>
            </a:br>
            <a:r>
              <a:rPr lang="en-US" b="1">
                <a:latin typeface="Roboto Lt"/>
                <a:cs typeface="Arial"/>
              </a:rPr>
              <a:t>Benefits, Barriers, and Solutions</a:t>
            </a:r>
          </a:p>
        </p:txBody>
      </p:sp>
      <p:graphicFrame>
        <p:nvGraphicFramePr>
          <p:cNvPr id="5" name="Content Placeholder 4">
            <a:extLst>
              <a:ext uri="{FF2B5EF4-FFF2-40B4-BE49-F238E27FC236}">
                <a16:creationId xmlns:a16="http://schemas.microsoft.com/office/drawing/2014/main" id="{5032D256-9D6F-581D-0B3E-EB5836A4E879}"/>
              </a:ext>
            </a:extLst>
          </p:cNvPr>
          <p:cNvGraphicFramePr>
            <a:graphicFrameLocks noGrp="1"/>
          </p:cNvGraphicFramePr>
          <p:nvPr>
            <p:ph sz="quarter" idx="12"/>
            <p:extLst>
              <p:ext uri="{D42A27DB-BD31-4B8C-83A1-F6EECF244321}">
                <p14:modId xmlns:p14="http://schemas.microsoft.com/office/powerpoint/2010/main" val="2981348098"/>
              </p:ext>
            </p:extLst>
          </p:nvPr>
        </p:nvGraphicFramePr>
        <p:xfrm>
          <a:off x="558126" y="1986549"/>
          <a:ext cx="11101386" cy="4662682"/>
        </p:xfrm>
        <a:graphic>
          <a:graphicData uri="http://schemas.openxmlformats.org/drawingml/2006/table">
            <a:tbl>
              <a:tblPr firstRow="1" bandRow="1">
                <a:tableStyleId>{5C22544A-7EE6-4342-B048-85BDC9FD1C3A}</a:tableStyleId>
              </a:tblPr>
              <a:tblGrid>
                <a:gridCol w="2772897">
                  <a:extLst>
                    <a:ext uri="{9D8B030D-6E8A-4147-A177-3AD203B41FA5}">
                      <a16:colId xmlns:a16="http://schemas.microsoft.com/office/drawing/2014/main" val="3561914067"/>
                    </a:ext>
                  </a:extLst>
                </a:gridCol>
                <a:gridCol w="2772897">
                  <a:extLst>
                    <a:ext uri="{9D8B030D-6E8A-4147-A177-3AD203B41FA5}">
                      <a16:colId xmlns:a16="http://schemas.microsoft.com/office/drawing/2014/main" val="2252785664"/>
                    </a:ext>
                  </a:extLst>
                </a:gridCol>
                <a:gridCol w="3253010">
                  <a:extLst>
                    <a:ext uri="{9D8B030D-6E8A-4147-A177-3AD203B41FA5}">
                      <a16:colId xmlns:a16="http://schemas.microsoft.com/office/drawing/2014/main" val="2529434039"/>
                    </a:ext>
                  </a:extLst>
                </a:gridCol>
                <a:gridCol w="2302582">
                  <a:extLst>
                    <a:ext uri="{9D8B030D-6E8A-4147-A177-3AD203B41FA5}">
                      <a16:colId xmlns:a16="http://schemas.microsoft.com/office/drawing/2014/main" val="2937047067"/>
                    </a:ext>
                  </a:extLst>
                </a:gridCol>
              </a:tblGrid>
              <a:tr h="990600">
                <a:tc>
                  <a:txBody>
                    <a:bodyPr/>
                    <a:lstStyle/>
                    <a:p>
                      <a:pPr fontAlgn="base"/>
                      <a:r>
                        <a:rPr lang="en-US" sz="1800" b="1">
                          <a:solidFill>
                            <a:srgbClr val="FFFFFF"/>
                          </a:solidFill>
                          <a:effectLst/>
                          <a:latin typeface="Roboto Lt"/>
                        </a:rPr>
                        <a:t>Energy Efficiency and Clean Energy Technologies​</a:t>
                      </a:r>
                      <a:endParaRPr lang="en-US" b="1">
                        <a:solidFill>
                          <a:srgbClr val="FFFFFF"/>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002D72"/>
                    </a:solidFill>
                  </a:tcPr>
                </a:tc>
                <a:tc>
                  <a:txBody>
                    <a:bodyPr/>
                    <a:lstStyle/>
                    <a:p>
                      <a:pPr fontAlgn="base"/>
                      <a:r>
                        <a:rPr lang="en-US" sz="1800" b="1">
                          <a:solidFill>
                            <a:srgbClr val="FFFFFF"/>
                          </a:solidFill>
                          <a:effectLst/>
                          <a:latin typeface="Roboto Lt"/>
                        </a:rPr>
                        <a:t>Benefits from Uptake of the Technologies​</a:t>
                      </a:r>
                      <a:endParaRPr lang="en-US" b="1">
                        <a:solidFill>
                          <a:srgbClr val="FFFFFF"/>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002D72"/>
                    </a:solidFill>
                  </a:tcPr>
                </a:tc>
                <a:tc>
                  <a:txBody>
                    <a:bodyPr/>
                    <a:lstStyle/>
                    <a:p>
                      <a:pPr fontAlgn="base"/>
                      <a:r>
                        <a:rPr lang="en-US" sz="1800" b="1">
                          <a:solidFill>
                            <a:srgbClr val="FFFFFF"/>
                          </a:solidFill>
                          <a:effectLst/>
                          <a:latin typeface="Roboto Lt"/>
                        </a:rPr>
                        <a:t>Barriers to Access for residents living in DACs​</a:t>
                      </a:r>
                      <a:endParaRPr lang="en-US" b="1">
                        <a:solidFill>
                          <a:srgbClr val="FFFFFF"/>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002D72"/>
                    </a:solidFill>
                  </a:tcPr>
                </a:tc>
                <a:tc>
                  <a:txBody>
                    <a:bodyPr/>
                    <a:lstStyle/>
                    <a:p>
                      <a:pPr fontAlgn="base"/>
                      <a:r>
                        <a:rPr lang="en-US" sz="1800" b="1">
                          <a:solidFill>
                            <a:srgbClr val="FFFFFF"/>
                          </a:solidFill>
                          <a:effectLst/>
                          <a:latin typeface="Roboto Lt"/>
                        </a:rPr>
                        <a:t>Potential Solutions to Barriers​</a:t>
                      </a:r>
                      <a:endParaRPr lang="en-US" b="1">
                        <a:solidFill>
                          <a:srgbClr val="FFFFFF"/>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002D72"/>
                    </a:solidFill>
                  </a:tcPr>
                </a:tc>
                <a:extLst>
                  <a:ext uri="{0D108BD9-81ED-4DB2-BD59-A6C34878D82A}">
                    <a16:rowId xmlns:a16="http://schemas.microsoft.com/office/drawing/2014/main" val="1397520476"/>
                  </a:ext>
                </a:extLst>
              </a:tr>
              <a:tr h="723900">
                <a:tc>
                  <a:txBody>
                    <a:bodyPr/>
                    <a:lstStyle/>
                    <a:p>
                      <a:pPr fontAlgn="base"/>
                      <a:r>
                        <a:rPr lang="en-US" sz="1500" b="1">
                          <a:solidFill>
                            <a:srgbClr val="101820"/>
                          </a:solidFill>
                          <a:effectLst/>
                          <a:latin typeface="Roboto Lt"/>
                        </a:rPr>
                        <a:t>Electrical system upgrades</a:t>
                      </a:r>
                      <a:r>
                        <a:rPr lang="en-US" sz="1500">
                          <a:solidFill>
                            <a:srgbClr val="101820"/>
                          </a:solidFill>
                          <a:effectLst/>
                          <a:latin typeface="Roboto Lt"/>
                        </a:rPr>
                        <a:t>​</a:t>
                      </a:r>
                      <a:endParaRPr lang="en-US">
                        <a:solidFill>
                          <a:srgbClr val="10182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tc>
                  <a:txBody>
                    <a:bodyPr/>
                    <a:lstStyle/>
                    <a:p>
                      <a:pPr marL="0" indent="0" fontAlgn="auto">
                        <a:buFont typeface="Arial"/>
                        <a:buNone/>
                      </a:pPr>
                      <a:endParaRPr lang="en-US" sz="1800" dirty="0">
                        <a:solidFill>
                          <a:srgbClr val="101820"/>
                        </a:solidFill>
                        <a:effectLst/>
                        <a:latin typeface="Roboto L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tc>
                  <a:txBody>
                    <a:bodyPr/>
                    <a:lstStyle/>
                    <a:p>
                      <a:pPr marL="0" indent="0" fontAlgn="auto">
                        <a:buFont typeface="Arial"/>
                        <a:buNone/>
                      </a:pPr>
                      <a:endParaRPr lang="en-US" sz="1800" dirty="0">
                        <a:solidFill>
                          <a:srgbClr val="101820"/>
                        </a:solidFill>
                        <a:effectLst/>
                        <a:latin typeface="Roboto L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tc>
                  <a:txBody>
                    <a:bodyPr/>
                    <a:lstStyle/>
                    <a:p>
                      <a:pPr marL="0" indent="0" fontAlgn="auto">
                        <a:buFont typeface="Arial"/>
                        <a:buNone/>
                      </a:pPr>
                      <a:endParaRPr lang="en-US" sz="1800" dirty="0">
                        <a:solidFill>
                          <a:srgbClr val="101820"/>
                        </a:solidFill>
                        <a:effectLst/>
                        <a:latin typeface="Roboto L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extLst>
                  <a:ext uri="{0D108BD9-81ED-4DB2-BD59-A6C34878D82A}">
                    <a16:rowId xmlns:a16="http://schemas.microsoft.com/office/drawing/2014/main" val="1957094889"/>
                  </a:ext>
                </a:extLst>
              </a:tr>
              <a:tr h="714375">
                <a:tc>
                  <a:txBody>
                    <a:bodyPr/>
                    <a:lstStyle/>
                    <a:p>
                      <a:pPr fontAlgn="base"/>
                      <a:r>
                        <a:rPr lang="en-US" sz="1500" b="1">
                          <a:solidFill>
                            <a:srgbClr val="101820"/>
                          </a:solidFill>
                          <a:effectLst/>
                          <a:latin typeface="Roboto Lt"/>
                        </a:rPr>
                        <a:t>Heat pumps</a:t>
                      </a:r>
                      <a:r>
                        <a:rPr lang="en-US" sz="1500">
                          <a:solidFill>
                            <a:srgbClr val="101820"/>
                          </a:solidFill>
                          <a:effectLst/>
                          <a:latin typeface="Roboto Lt"/>
                        </a:rPr>
                        <a:t>​</a:t>
                      </a:r>
                      <a:endParaRPr lang="en-US">
                        <a:solidFill>
                          <a:srgbClr val="10182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1624090774"/>
                  </a:ext>
                </a:extLst>
              </a:tr>
              <a:tr h="1106465">
                <a:tc>
                  <a:txBody>
                    <a:bodyPr/>
                    <a:lstStyle/>
                    <a:p>
                      <a:pPr fontAlgn="base"/>
                      <a:r>
                        <a:rPr lang="en-US" sz="1500" b="1">
                          <a:solidFill>
                            <a:srgbClr val="101820"/>
                          </a:solidFill>
                          <a:effectLst/>
                          <a:latin typeface="Roboto Lt"/>
                        </a:rPr>
                        <a:t>Home applicances &amp; mechanicals</a:t>
                      </a:r>
                      <a:r>
                        <a:rPr lang="en-US" sz="1500">
                          <a:solidFill>
                            <a:srgbClr val="101820"/>
                          </a:solidFill>
                          <a:effectLst/>
                          <a:latin typeface="Roboto Lt"/>
                        </a:rPr>
                        <a:t>​</a:t>
                      </a:r>
                      <a:endParaRPr lang="en-US">
                        <a:solidFill>
                          <a:srgbClr val="10182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CBCDD5"/>
                    </a:solidFill>
                  </a:tcPr>
                </a:tc>
                <a:extLst>
                  <a:ext uri="{0D108BD9-81ED-4DB2-BD59-A6C34878D82A}">
                    <a16:rowId xmlns:a16="http://schemas.microsoft.com/office/drawing/2014/main" val="1495549399"/>
                  </a:ext>
                </a:extLst>
              </a:tr>
              <a:tr h="1127342">
                <a:tc>
                  <a:txBody>
                    <a:bodyPr/>
                    <a:lstStyle/>
                    <a:p>
                      <a:pPr fontAlgn="base"/>
                      <a:r>
                        <a:rPr lang="en-US" sz="1500" b="1">
                          <a:solidFill>
                            <a:srgbClr val="101820"/>
                          </a:solidFill>
                          <a:effectLst/>
                          <a:latin typeface="Roboto Lt"/>
                        </a:rPr>
                        <a:t>Insulation &amp; air sealing</a:t>
                      </a:r>
                      <a:r>
                        <a:rPr lang="en-US" sz="1500">
                          <a:solidFill>
                            <a:srgbClr val="101820"/>
                          </a:solidFill>
                          <a:effectLst/>
                          <a:latin typeface="Roboto Lt"/>
                        </a:rPr>
                        <a:t>​</a:t>
                      </a:r>
                      <a:endParaRPr lang="en-US">
                        <a:solidFill>
                          <a:srgbClr val="101820"/>
                        </a:solidFill>
                        <a:effectLst/>
                      </a:endParaRP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tc>
                  <a:txBody>
                    <a:bodyPr/>
                    <a:lstStyle/>
                    <a:p>
                      <a:pPr fontAlgn="auto"/>
                      <a:r>
                        <a:rPr lang="en-US" sz="180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tc>
                  <a:txBody>
                    <a:bodyPr/>
                    <a:lstStyle/>
                    <a:p>
                      <a:pPr fontAlgn="auto"/>
                      <a:r>
                        <a:rPr lang="en-US" sz="1800" dirty="0">
                          <a:solidFill>
                            <a:srgbClr val="101820"/>
                          </a:solidFill>
                          <a:effectLst/>
                          <a:latin typeface="Roboto Lt"/>
                        </a:rPr>
                        <a:t>​</a:t>
                      </a:r>
                    </a:p>
                  </a:txBody>
                  <a:tcPr>
                    <a:lnL w="11582" cap="flat" cmpd="sng" algn="ctr">
                      <a:solidFill>
                        <a:srgbClr val="FFFFFF"/>
                      </a:solidFill>
                      <a:prstDash val="solid"/>
                      <a:round/>
                      <a:headEnd type="none" w="med" len="med"/>
                      <a:tailEnd type="none" w="med" len="med"/>
                    </a:lnL>
                    <a:lnR w="11582" cap="flat" cmpd="sng" algn="ctr">
                      <a:solidFill>
                        <a:srgbClr val="FFFFFF"/>
                      </a:solidFill>
                      <a:prstDash val="solid"/>
                      <a:round/>
                      <a:headEnd type="none" w="med" len="med"/>
                      <a:tailEnd type="none" w="med" len="med"/>
                    </a:lnR>
                    <a:lnT w="11582" cap="flat" cmpd="sng" algn="ctr">
                      <a:solidFill>
                        <a:srgbClr val="FFFFFF"/>
                      </a:solidFill>
                      <a:prstDash val="solid"/>
                      <a:round/>
                      <a:headEnd type="none" w="med" len="med"/>
                      <a:tailEnd type="none" w="med" len="med"/>
                    </a:lnT>
                    <a:lnB w="11582" cap="flat" cmpd="sng" algn="ctr">
                      <a:solidFill>
                        <a:srgbClr val="FFFFFF"/>
                      </a:solidFill>
                      <a:prstDash val="solid"/>
                      <a:round/>
                      <a:headEnd type="none" w="med" len="med"/>
                      <a:tailEnd type="none" w="med" len="med"/>
                    </a:lnB>
                    <a:solidFill>
                      <a:srgbClr val="E7E8EB"/>
                    </a:solidFill>
                  </a:tcPr>
                </a:tc>
                <a:extLst>
                  <a:ext uri="{0D108BD9-81ED-4DB2-BD59-A6C34878D82A}">
                    <a16:rowId xmlns:a16="http://schemas.microsoft.com/office/drawing/2014/main" val="3077667756"/>
                  </a:ext>
                </a:extLst>
              </a:tr>
            </a:tbl>
          </a:graphicData>
        </a:graphic>
      </p:graphicFrame>
    </p:spTree>
    <p:extLst>
      <p:ext uri="{BB962C8B-B14F-4D97-AF65-F5344CB8AC3E}">
        <p14:creationId xmlns:p14="http://schemas.microsoft.com/office/powerpoint/2010/main" val="2349992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537DD-6A10-7F2B-4FE0-D0E2B70AFA8D}"/>
              </a:ext>
            </a:extLst>
          </p:cNvPr>
          <p:cNvSpPr>
            <a:spLocks noGrp="1"/>
          </p:cNvSpPr>
          <p:nvPr>
            <p:ph sz="quarter" idx="11"/>
          </p:nvPr>
        </p:nvSpPr>
        <p:spPr/>
        <p:txBody>
          <a:bodyPr/>
          <a:lstStyle/>
          <a:p>
            <a:r>
              <a:rPr lang="en-US">
                <a:solidFill>
                  <a:srgbClr val="FFFFFF"/>
                </a:solidFill>
                <a:latin typeface="Roboto"/>
                <a:ea typeface="Roboto"/>
                <a:cs typeface="Roboto"/>
              </a:rPr>
              <a:t> 2. The EmPower+ Program, Heat Pump Installs, and Customer Affordability </a:t>
            </a:r>
          </a:p>
        </p:txBody>
      </p:sp>
    </p:spTree>
    <p:extLst>
      <p:ext uri="{BB962C8B-B14F-4D97-AF65-F5344CB8AC3E}">
        <p14:creationId xmlns:p14="http://schemas.microsoft.com/office/powerpoint/2010/main" val="232443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BBF8-1281-2556-2F91-E09ACCCF3BBC}"/>
              </a:ext>
            </a:extLst>
          </p:cNvPr>
          <p:cNvSpPr>
            <a:spLocks noGrp="1"/>
          </p:cNvSpPr>
          <p:nvPr>
            <p:ph type="title"/>
          </p:nvPr>
        </p:nvSpPr>
        <p:spPr/>
        <p:txBody>
          <a:bodyPr/>
          <a:lstStyle/>
          <a:p>
            <a:r>
              <a:rPr lang="en-US"/>
              <a:t>Current Empower+ Heat Pump Requirements</a:t>
            </a:r>
          </a:p>
        </p:txBody>
      </p:sp>
      <p:sp>
        <p:nvSpPr>
          <p:cNvPr id="3" name="Content Placeholder 2">
            <a:extLst>
              <a:ext uri="{FF2B5EF4-FFF2-40B4-BE49-F238E27FC236}">
                <a16:creationId xmlns:a16="http://schemas.microsoft.com/office/drawing/2014/main" id="{2CA714DA-9F4A-816F-966F-CCFFC02DB204}"/>
              </a:ext>
            </a:extLst>
          </p:cNvPr>
          <p:cNvSpPr>
            <a:spLocks noGrp="1"/>
          </p:cNvSpPr>
          <p:nvPr>
            <p:ph sz="quarter" idx="12"/>
          </p:nvPr>
        </p:nvSpPr>
        <p:spPr/>
        <p:txBody>
          <a:bodyPr vert="horz" lIns="0" tIns="0" rIns="0" bIns="0" rtlCol="0" anchor="t">
            <a:noAutofit/>
          </a:bodyPr>
          <a:lstStyle/>
          <a:p>
            <a:r>
              <a:rPr lang="en-US" b="0">
                <a:solidFill>
                  <a:schemeClr val="accent1">
                    <a:lumMod val="50000"/>
                  </a:schemeClr>
                </a:solidFill>
              </a:rPr>
              <a:t>To be eligible for heat pump equipment incentives, the following criteria must be met: </a:t>
            </a:r>
          </a:p>
          <a:p>
            <a:pPr marL="457200" indent="-457200">
              <a:buAutoNum type="arabicPeriod"/>
            </a:pPr>
            <a:r>
              <a:rPr lang="en-US" b="0">
                <a:solidFill>
                  <a:schemeClr val="accent1">
                    <a:lumMod val="50000"/>
                  </a:schemeClr>
                </a:solidFill>
              </a:rPr>
              <a:t>Incentive funding is available. </a:t>
            </a:r>
            <a:endParaRPr lang="en-US" b="0">
              <a:solidFill>
                <a:schemeClr val="accent1">
                  <a:lumMod val="50000"/>
                </a:schemeClr>
              </a:solidFill>
              <a:ea typeface="Roboto"/>
              <a:cs typeface="Roboto"/>
            </a:endParaRPr>
          </a:p>
          <a:p>
            <a:pPr marL="457200" indent="-457200">
              <a:buAutoNum type="arabicPeriod" startAt="2"/>
            </a:pPr>
            <a:r>
              <a:rPr lang="en-US" b="0">
                <a:solidFill>
                  <a:schemeClr val="accent1">
                    <a:lumMod val="50000"/>
                  </a:schemeClr>
                </a:solidFill>
              </a:rPr>
              <a:t>The home must meet the building envelope and air tightness requirements.</a:t>
            </a:r>
            <a:endParaRPr lang="en-US" b="0">
              <a:solidFill>
                <a:schemeClr val="accent1">
                  <a:lumMod val="50000"/>
                </a:schemeClr>
              </a:solidFill>
              <a:ea typeface="Roboto"/>
              <a:cs typeface="Roboto"/>
            </a:endParaRPr>
          </a:p>
          <a:p>
            <a:pPr marL="457200" indent="-457200">
              <a:buAutoNum type="arabicPeriod" startAt="2"/>
            </a:pPr>
            <a:r>
              <a:rPr lang="en-US" b="0">
                <a:solidFill>
                  <a:schemeClr val="accent1">
                    <a:lumMod val="50000"/>
                  </a:schemeClr>
                </a:solidFill>
              </a:rPr>
              <a:t> The existing primary HVAC system must be older than 5 years. </a:t>
            </a:r>
            <a:endParaRPr lang="en-US" b="0">
              <a:solidFill>
                <a:schemeClr val="accent1">
                  <a:lumMod val="50000"/>
                </a:schemeClr>
              </a:solidFill>
              <a:ea typeface="Roboto"/>
              <a:cs typeface="Roboto"/>
            </a:endParaRPr>
          </a:p>
          <a:p>
            <a:pPr marL="457200" indent="-457200">
              <a:buAutoNum type="arabicPeriod" startAt="2"/>
            </a:pPr>
            <a:endParaRPr lang="en-US">
              <a:solidFill>
                <a:schemeClr val="accent1"/>
              </a:solidFill>
            </a:endParaRPr>
          </a:p>
          <a:p>
            <a:pPr marL="457200" indent="-457200">
              <a:buAutoNum type="arabicPeriod" startAt="2"/>
            </a:pPr>
            <a:endParaRPr lang="en-US">
              <a:solidFill>
                <a:schemeClr val="accent1"/>
              </a:solidFill>
            </a:endParaRPr>
          </a:p>
          <a:p>
            <a:r>
              <a:rPr lang="en-US">
                <a:solidFill>
                  <a:schemeClr val="accent1"/>
                </a:solidFill>
              </a:rPr>
              <a:t>Continued next slide</a:t>
            </a:r>
            <a:endParaRPr lang="en-US">
              <a:solidFill>
                <a:schemeClr val="accent1"/>
              </a:solidFill>
              <a:ea typeface="Roboto"/>
              <a:cs typeface="Roboto"/>
            </a:endParaRPr>
          </a:p>
          <a:p>
            <a:r>
              <a:rPr lang="en-US" sz="1600">
                <a:solidFill>
                  <a:schemeClr val="accent1"/>
                </a:solidFill>
              </a:rPr>
              <a:t>https://f0bea1.p3cdn1.secureserver.net/wp-content/uploads/2023/08/5.10-Heat-Pump-Requirements-August-2023.pdf</a:t>
            </a:r>
            <a:endParaRPr lang="en-US" sz="1600">
              <a:solidFill>
                <a:schemeClr val="accent1"/>
              </a:solidFill>
              <a:ea typeface="Roboto"/>
              <a:cs typeface="Roboto"/>
            </a:endParaRPr>
          </a:p>
          <a:p>
            <a:endParaRPr lang="en-US"/>
          </a:p>
        </p:txBody>
      </p:sp>
    </p:spTree>
    <p:extLst>
      <p:ext uri="{BB962C8B-B14F-4D97-AF65-F5344CB8AC3E}">
        <p14:creationId xmlns:p14="http://schemas.microsoft.com/office/powerpoint/2010/main" val="2191039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5050-3B96-94B8-7158-CFB01110E61F}"/>
              </a:ext>
            </a:extLst>
          </p:cNvPr>
          <p:cNvSpPr>
            <a:spLocks noGrp="1"/>
          </p:cNvSpPr>
          <p:nvPr>
            <p:ph type="title"/>
          </p:nvPr>
        </p:nvSpPr>
        <p:spPr/>
        <p:txBody>
          <a:bodyPr/>
          <a:lstStyle/>
          <a:p>
            <a:r>
              <a:rPr lang="en-US"/>
              <a:t>Current Empower+ Heat Pump Requirements (</a:t>
            </a:r>
            <a:r>
              <a:rPr lang="en-US" err="1"/>
              <a:t>cont</a:t>
            </a:r>
            <a:r>
              <a:rPr lang="en-US"/>
              <a:t>)</a:t>
            </a:r>
          </a:p>
        </p:txBody>
      </p:sp>
      <p:sp>
        <p:nvSpPr>
          <p:cNvPr id="3" name="Content Placeholder 2">
            <a:extLst>
              <a:ext uri="{FF2B5EF4-FFF2-40B4-BE49-F238E27FC236}">
                <a16:creationId xmlns:a16="http://schemas.microsoft.com/office/drawing/2014/main" id="{21394D6F-797E-2108-B53F-BA2C5604BFD8}"/>
              </a:ext>
            </a:extLst>
          </p:cNvPr>
          <p:cNvSpPr>
            <a:spLocks noGrp="1"/>
          </p:cNvSpPr>
          <p:nvPr>
            <p:ph sz="quarter" idx="12"/>
          </p:nvPr>
        </p:nvSpPr>
        <p:spPr/>
        <p:txBody>
          <a:bodyPr vert="horz" lIns="0" tIns="0" rIns="0" bIns="0" rtlCol="0" anchor="t">
            <a:noAutofit/>
          </a:bodyPr>
          <a:lstStyle/>
          <a:p>
            <a:r>
              <a:rPr lang="en-US" b="0">
                <a:solidFill>
                  <a:schemeClr val="accent1">
                    <a:lumMod val="50000"/>
                  </a:schemeClr>
                </a:solidFill>
              </a:rPr>
              <a:t>4. The heat pump should cover 90‐120% of the building load. Whenever possible, the existing heating system should be removed. Cases where the existing heating system can remain include:</a:t>
            </a:r>
          </a:p>
          <a:p>
            <a:r>
              <a:rPr lang="en-US" b="0">
                <a:solidFill>
                  <a:schemeClr val="accent1">
                    <a:lumMod val="50000"/>
                  </a:schemeClr>
                </a:solidFill>
              </a:rPr>
              <a:t>	 a. Installing ASHP split system in a home with hydronic heat where radiator and boiler removal is cost prohibitive. </a:t>
            </a:r>
            <a:endParaRPr lang="en-US" b="0">
              <a:solidFill>
                <a:schemeClr val="accent1">
                  <a:lumMod val="50000"/>
                </a:schemeClr>
              </a:solidFill>
              <a:ea typeface="Roboto"/>
              <a:cs typeface="Roboto"/>
            </a:endParaRPr>
          </a:p>
          <a:p>
            <a:r>
              <a:rPr lang="en-US" b="0">
                <a:solidFill>
                  <a:schemeClr val="accent1">
                    <a:lumMod val="50000"/>
                  </a:schemeClr>
                </a:solidFill>
              </a:rPr>
              <a:t>	b. A situation in which the heat pump can cover at least 90% of the load of the home but for technical reasons cannot attain 100%. In these cases the contractor should verify the project’s appropriateness with the program and outline steps taken so the existing system will only be used in emergency situations. </a:t>
            </a:r>
            <a:endParaRPr lang="en-US" b="0">
              <a:solidFill>
                <a:schemeClr val="accent1">
                  <a:lumMod val="50000"/>
                </a:schemeClr>
              </a:solidFill>
              <a:ea typeface="Roboto"/>
              <a:cs typeface="Roboto"/>
            </a:endParaRPr>
          </a:p>
        </p:txBody>
      </p:sp>
    </p:spTree>
    <p:extLst>
      <p:ext uri="{BB962C8B-B14F-4D97-AF65-F5344CB8AC3E}">
        <p14:creationId xmlns:p14="http://schemas.microsoft.com/office/powerpoint/2010/main" val="873100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43E9-A5EF-B7F3-C659-8CE8E1D75591}"/>
              </a:ext>
            </a:extLst>
          </p:cNvPr>
          <p:cNvSpPr>
            <a:spLocks noGrp="1"/>
          </p:cNvSpPr>
          <p:nvPr>
            <p:ph type="title"/>
          </p:nvPr>
        </p:nvSpPr>
        <p:spPr/>
        <p:txBody>
          <a:bodyPr/>
          <a:lstStyle/>
          <a:p>
            <a:r>
              <a:rPr lang="en-US"/>
              <a:t>Current Empower+ Heat Pump Requirements (</a:t>
            </a:r>
            <a:r>
              <a:rPr lang="en-US" err="1"/>
              <a:t>cont</a:t>
            </a:r>
            <a:r>
              <a:rPr lang="en-US"/>
              <a:t>)</a:t>
            </a:r>
          </a:p>
        </p:txBody>
      </p:sp>
      <p:sp>
        <p:nvSpPr>
          <p:cNvPr id="3" name="Content Placeholder 2">
            <a:extLst>
              <a:ext uri="{FF2B5EF4-FFF2-40B4-BE49-F238E27FC236}">
                <a16:creationId xmlns:a16="http://schemas.microsoft.com/office/drawing/2014/main" id="{BB036F0A-E8D5-9197-F858-DB8768D51866}"/>
              </a:ext>
            </a:extLst>
          </p:cNvPr>
          <p:cNvSpPr>
            <a:spLocks noGrp="1"/>
          </p:cNvSpPr>
          <p:nvPr>
            <p:ph sz="quarter" idx="12"/>
          </p:nvPr>
        </p:nvSpPr>
        <p:spPr/>
        <p:txBody>
          <a:bodyPr vert="horz" lIns="0" tIns="0" rIns="0" bIns="0" rtlCol="0" anchor="t">
            <a:noAutofit/>
          </a:bodyPr>
          <a:lstStyle/>
          <a:p>
            <a:r>
              <a:rPr lang="en-US" b="0">
                <a:solidFill>
                  <a:schemeClr val="accent1">
                    <a:lumMod val="50000"/>
                  </a:schemeClr>
                </a:solidFill>
              </a:rPr>
              <a:t>5. Only the first 60,000 Btus of the heating system will be subsidized. </a:t>
            </a:r>
            <a:endParaRPr lang="en-US" b="0">
              <a:solidFill>
                <a:schemeClr val="accent1">
                  <a:lumMod val="50000"/>
                </a:schemeClr>
              </a:solidFill>
              <a:ea typeface="Roboto"/>
              <a:cs typeface="Roboto"/>
            </a:endParaRPr>
          </a:p>
          <a:p>
            <a:r>
              <a:rPr lang="en-US" b="0">
                <a:solidFill>
                  <a:schemeClr val="accent1">
                    <a:lumMod val="50000"/>
                  </a:schemeClr>
                </a:solidFill>
              </a:rPr>
              <a:t>6. For homes that heat with oil, propane, coal, electrical resistance, kerosene, pellets, and wood the project does not have to pass a total project savings for approval. For homes heating with natural gas, the existing equipment must be 80% efficient or below and the project should show a net utility bill savings of 10% or greater for approval.</a:t>
            </a:r>
            <a:endParaRPr lang="en-US" b="0">
              <a:solidFill>
                <a:schemeClr val="accent1">
                  <a:lumMod val="50000"/>
                </a:schemeClr>
              </a:solidFill>
              <a:ea typeface="Roboto"/>
              <a:cs typeface="Roboto"/>
            </a:endParaRPr>
          </a:p>
          <a:p>
            <a:endParaRPr lang="en-US"/>
          </a:p>
        </p:txBody>
      </p:sp>
    </p:spTree>
    <p:extLst>
      <p:ext uri="{BB962C8B-B14F-4D97-AF65-F5344CB8AC3E}">
        <p14:creationId xmlns:p14="http://schemas.microsoft.com/office/powerpoint/2010/main" val="428941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418735"/>
            <a:ext cx="11090028" cy="4074139"/>
          </a:xfrm>
        </p:spPr>
        <p:txBody>
          <a:bodyPr vert="horz" lIns="0" tIns="0" rIns="0" bIns="0" numCol="1" spcCol="0" rtlCol="0" anchor="t">
            <a:noAutofit/>
          </a:bodyPr>
          <a:lstStyle/>
          <a:p>
            <a:r>
              <a:rPr lang="en-US" sz="5400"/>
              <a:t>Break Out Room 2</a:t>
            </a:r>
          </a:p>
          <a:p>
            <a:r>
              <a:rPr lang="en-US" sz="3200" b="0" i="1">
                <a:latin typeface="Calibri"/>
                <a:ea typeface="Roboto"/>
                <a:cs typeface="Calibri"/>
              </a:rPr>
              <a:t>Serving the Residential Market</a:t>
            </a:r>
            <a:endParaRPr lang="en-US" sz="3200" b="0">
              <a:latin typeface="Calibri"/>
              <a:ea typeface="Roboto"/>
              <a:cs typeface="Calibri"/>
            </a:endParaRPr>
          </a:p>
        </p:txBody>
      </p:sp>
    </p:spTree>
    <p:extLst>
      <p:ext uri="{BB962C8B-B14F-4D97-AF65-F5344CB8AC3E}">
        <p14:creationId xmlns:p14="http://schemas.microsoft.com/office/powerpoint/2010/main" val="4085849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a:latin typeface="Roboto Lt"/>
                <a:cs typeface="Arial"/>
              </a:rPr>
              <a:t>Discussion Overview</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r>
              <a:rPr lang="en-US" b="0">
                <a:solidFill>
                  <a:schemeClr val="accent1">
                    <a:lumMod val="50000"/>
                  </a:schemeClr>
                </a:solidFill>
                <a:cs typeface="Calibri"/>
              </a:rPr>
              <a:t>This group will review the different customer segments eligible for incentives through IRA, including disadvantaged community statuses and various income tiers. </a:t>
            </a:r>
            <a:endParaRPr lang="en-US">
              <a:solidFill>
                <a:schemeClr val="accent1">
                  <a:lumMod val="50000"/>
                </a:schemeClr>
              </a:solidFill>
            </a:endParaRPr>
          </a:p>
          <a:p>
            <a:r>
              <a:rPr lang="en-US" b="0">
                <a:solidFill>
                  <a:schemeClr val="accent1">
                    <a:lumMod val="50000"/>
                  </a:schemeClr>
                </a:solidFill>
                <a:cs typeface="Calibri"/>
              </a:rPr>
              <a:t>The group will discuss how addressing consumers in different income tiers will require unique implementation approaches, outreach efforts, incentive braiding opportunities, etc.  </a:t>
            </a:r>
            <a:endParaRPr lang="en-US">
              <a:solidFill>
                <a:schemeClr val="accent1">
                  <a:lumMod val="50000"/>
                </a:schemeClr>
              </a:solidFill>
            </a:endParaRPr>
          </a:p>
        </p:txBody>
      </p:sp>
    </p:spTree>
    <p:extLst>
      <p:ext uri="{BB962C8B-B14F-4D97-AF65-F5344CB8AC3E}">
        <p14:creationId xmlns:p14="http://schemas.microsoft.com/office/powerpoint/2010/main" val="18944535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a:latin typeface="Roboto Lt"/>
                <a:cs typeface="Arial"/>
              </a:rPr>
              <a:t>Discussion Agenda</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pPr marL="228600" indent="-228600">
              <a:buAutoNum type="arabicPeriod"/>
            </a:pPr>
            <a:endParaRPr lang="en-US" sz="2400" b="0">
              <a:solidFill>
                <a:schemeClr val="accent1"/>
              </a:solidFill>
              <a:latin typeface="Roboto Lt"/>
              <a:cs typeface="Calibri"/>
            </a:endParaRPr>
          </a:p>
          <a:p>
            <a:endParaRPr lang="en-US" sz="1100" b="0">
              <a:solidFill>
                <a:srgbClr val="000000"/>
              </a:solidFill>
              <a:latin typeface="Calibri"/>
              <a:cs typeface="Calibri"/>
            </a:endParaRPr>
          </a:p>
          <a:p>
            <a:endParaRPr lang="en-US" sz="1100" b="0">
              <a:solidFill>
                <a:srgbClr val="000000"/>
              </a:solidFill>
              <a:latin typeface="Calibri"/>
              <a:cs typeface="Calibri"/>
            </a:endParaRPr>
          </a:p>
        </p:txBody>
      </p:sp>
      <p:sp>
        <p:nvSpPr>
          <p:cNvPr id="4" name="TextBox 3">
            <a:extLst>
              <a:ext uri="{FF2B5EF4-FFF2-40B4-BE49-F238E27FC236}">
                <a16:creationId xmlns:a16="http://schemas.microsoft.com/office/drawing/2014/main" id="{6013E44C-5967-C5FD-49E0-41E6A900DEB5}"/>
              </a:ext>
            </a:extLst>
          </p:cNvPr>
          <p:cNvSpPr txBox="1"/>
          <p:nvPr/>
        </p:nvSpPr>
        <p:spPr>
          <a:xfrm>
            <a:off x="542794" y="2244976"/>
            <a:ext cx="1147801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2400" b="1">
                <a:solidFill>
                  <a:schemeClr val="accent1">
                    <a:lumMod val="50000"/>
                  </a:schemeClr>
                </a:solidFill>
                <a:latin typeface="Roboto"/>
                <a:ea typeface="Roboto"/>
                <a:cs typeface="Calibri"/>
              </a:rPr>
              <a:t> New York Disadvantaged Communities Criteria and Home Energy Rebate Program Income Eligibility</a:t>
            </a:r>
          </a:p>
          <a:p>
            <a:pPr marL="800100" lvl="1" indent="-342900">
              <a:buFont typeface="Arial"/>
              <a:buChar char="•"/>
            </a:pPr>
            <a:r>
              <a:rPr lang="en-US" sz="2400">
                <a:solidFill>
                  <a:schemeClr val="accent1">
                    <a:lumMod val="50000"/>
                  </a:schemeClr>
                </a:solidFill>
                <a:latin typeface="+mj-lt"/>
                <a:ea typeface="Roboto"/>
                <a:cs typeface="Calibri"/>
              </a:rPr>
              <a:t>Review of DAC requirements/threads throughout both HER and HEAR. </a:t>
            </a:r>
            <a:endParaRPr lang="en-US" sz="2400">
              <a:solidFill>
                <a:schemeClr val="accent1">
                  <a:lumMod val="50000"/>
                </a:schemeClr>
              </a:solidFill>
            </a:endParaRPr>
          </a:p>
          <a:p>
            <a:pPr marL="800100" lvl="1" indent="-342900">
              <a:buFont typeface="Arial"/>
              <a:buChar char="•"/>
            </a:pPr>
            <a:r>
              <a:rPr lang="en-US" sz="2400">
                <a:solidFill>
                  <a:schemeClr val="accent1">
                    <a:lumMod val="50000"/>
                  </a:schemeClr>
                </a:solidFill>
                <a:latin typeface="+mj-lt"/>
                <a:ea typeface="Roboto"/>
                <a:cs typeface="Calibri"/>
              </a:rPr>
              <a:t>Preliminarily identify differences between DAC and income eligibility, how do those differences result in implementation differences, outreach, etc. </a:t>
            </a:r>
            <a:endParaRPr lang="en-US" sz="2400">
              <a:solidFill>
                <a:schemeClr val="accent1">
                  <a:lumMod val="50000"/>
                </a:schemeClr>
              </a:solidFill>
            </a:endParaRPr>
          </a:p>
          <a:p>
            <a:pPr lvl="1">
              <a:buAutoNum type="arabicPeriod" startAt="2"/>
            </a:pPr>
            <a:endParaRPr lang="en-US" sz="2400">
              <a:solidFill>
                <a:schemeClr val="accent1">
                  <a:lumMod val="50000"/>
                </a:schemeClr>
              </a:solidFill>
              <a:latin typeface="+mj-lt"/>
              <a:ea typeface="Roboto"/>
              <a:cs typeface="Calibri"/>
            </a:endParaRPr>
          </a:p>
          <a:p>
            <a:pPr>
              <a:buAutoNum type="arabicPeriod" startAt="2"/>
            </a:pPr>
            <a:r>
              <a:rPr lang="en-US" sz="2400" b="1">
                <a:solidFill>
                  <a:schemeClr val="accent1">
                    <a:lumMod val="50000"/>
                  </a:schemeClr>
                </a:solidFill>
                <a:latin typeface="+mj-lt"/>
                <a:ea typeface="Roboto"/>
                <a:cs typeface="Calibri"/>
              </a:rPr>
              <a:t> Sub-Group Participatory Activity – Implementation and Outreach Considerations by Income Tier</a:t>
            </a:r>
          </a:p>
          <a:p>
            <a:pPr marL="742950" lvl="1" indent="-285750">
              <a:buFont typeface="Arial"/>
              <a:buChar char="•"/>
            </a:pPr>
            <a:r>
              <a:rPr lang="en-US" sz="2400">
                <a:latin typeface="Roboto"/>
                <a:ea typeface="Calibri"/>
                <a:cs typeface="Calibri"/>
              </a:rPr>
              <a:t>&lt;60% of Area Median Income (AMI)</a:t>
            </a:r>
          </a:p>
          <a:p>
            <a:pPr marL="742950" lvl="1" indent="-285750">
              <a:buFont typeface="Arial"/>
              <a:buChar char="•"/>
            </a:pPr>
            <a:r>
              <a:rPr lang="en-US" sz="2400">
                <a:latin typeface="Roboto"/>
                <a:ea typeface="Calibri"/>
                <a:cs typeface="Calibri"/>
              </a:rPr>
              <a:t>60% - 80% of AMI</a:t>
            </a:r>
          </a:p>
          <a:p>
            <a:pPr marL="742950" lvl="1" indent="-285750">
              <a:buFont typeface="Arial"/>
              <a:buChar char="•"/>
            </a:pPr>
            <a:r>
              <a:rPr lang="en-US" sz="2400">
                <a:latin typeface="Roboto"/>
                <a:ea typeface="Calibri"/>
                <a:cs typeface="Calibri"/>
              </a:rPr>
              <a:t>80% - 150% of AMI</a:t>
            </a:r>
          </a:p>
        </p:txBody>
      </p:sp>
    </p:spTree>
    <p:extLst>
      <p:ext uri="{BB962C8B-B14F-4D97-AF65-F5344CB8AC3E}">
        <p14:creationId xmlns:p14="http://schemas.microsoft.com/office/powerpoint/2010/main" val="2200319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78B6-37DB-7D56-0786-C41578092E30}"/>
              </a:ext>
            </a:extLst>
          </p:cNvPr>
          <p:cNvSpPr>
            <a:spLocks noGrp="1"/>
          </p:cNvSpPr>
          <p:nvPr>
            <p:ph type="title"/>
          </p:nvPr>
        </p:nvSpPr>
        <p:spPr>
          <a:xfrm>
            <a:off x="297678" y="365125"/>
            <a:ext cx="11596643" cy="1325563"/>
          </a:xfrm>
        </p:spPr>
        <p:txBody>
          <a:bodyPr>
            <a:normAutofit/>
          </a:bodyPr>
          <a:lstStyle/>
          <a:p>
            <a:pPr algn="ctr"/>
            <a:r>
              <a:rPr lang="en-US" sz="3600" b="1" u="sng"/>
              <a:t>New York State Disadvantaged Communities Criteria</a:t>
            </a:r>
          </a:p>
        </p:txBody>
      </p:sp>
      <p:sp>
        <p:nvSpPr>
          <p:cNvPr id="3" name="Content Placeholder 2">
            <a:extLst>
              <a:ext uri="{FF2B5EF4-FFF2-40B4-BE49-F238E27FC236}">
                <a16:creationId xmlns:a16="http://schemas.microsoft.com/office/drawing/2014/main" id="{23648E82-FC9B-C877-8CFD-8D9844F97344}"/>
              </a:ext>
            </a:extLst>
          </p:cNvPr>
          <p:cNvSpPr>
            <a:spLocks noGrp="1"/>
          </p:cNvSpPr>
          <p:nvPr>
            <p:ph idx="1"/>
          </p:nvPr>
        </p:nvSpPr>
        <p:spPr>
          <a:xfrm>
            <a:off x="803528" y="4292299"/>
            <a:ext cx="5066414" cy="2222090"/>
          </a:xfrm>
        </p:spPr>
        <p:txBody>
          <a:bodyPr>
            <a:noAutofit/>
          </a:bodyPr>
          <a:lstStyle/>
          <a:p>
            <a:pPr marL="0" indent="0">
              <a:buNone/>
            </a:pPr>
            <a:r>
              <a:rPr lang="en-US" sz="1600" b="1" u="sng">
                <a:solidFill>
                  <a:schemeClr val="tx1"/>
                </a:solidFill>
              </a:rPr>
              <a:t>DACs are identified by:</a:t>
            </a:r>
          </a:p>
          <a:p>
            <a:pPr marL="285750" indent="-285750">
              <a:buFont typeface="Arial" panose="020B0604020202020204" pitchFamily="34" charset="0"/>
              <a:buChar char="•"/>
            </a:pPr>
            <a:r>
              <a:rPr lang="en-US" sz="1400" b="0">
                <a:solidFill>
                  <a:schemeClr val="tx1"/>
                </a:solidFill>
                <a:latin typeface="+mn-lt"/>
              </a:rPr>
              <a:t>The top 35% of census tracts based on the combined scoring of 45 indicators across socioeconomic, environmental, and climate change concepts.</a:t>
            </a:r>
          </a:p>
          <a:p>
            <a:pPr marL="285750" indent="-285750">
              <a:buFont typeface="Arial" panose="020B0604020202020204" pitchFamily="34" charset="0"/>
              <a:buChar char="•"/>
            </a:pPr>
            <a:r>
              <a:rPr lang="en-US" sz="1400" b="0">
                <a:solidFill>
                  <a:schemeClr val="tx1"/>
                </a:solidFill>
                <a:latin typeface="+mn-lt"/>
              </a:rPr>
              <a:t>For the purposes of clean energy allocations – Investments in low-income households defined as 60% or below SMI are included regardless of if they are in a DAC.</a:t>
            </a:r>
          </a:p>
        </p:txBody>
      </p:sp>
      <p:pic>
        <p:nvPicPr>
          <p:cNvPr id="6" name="Picture 5" descr="Map&#10;&#10;Description automatically generated">
            <a:extLst>
              <a:ext uri="{FF2B5EF4-FFF2-40B4-BE49-F238E27FC236}">
                <a16:creationId xmlns:a16="http://schemas.microsoft.com/office/drawing/2014/main" id="{BC5ECA8A-97B2-20F4-91A9-BAAA22E3B9C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96001" y="1690688"/>
            <a:ext cx="5586804" cy="4376625"/>
          </a:xfrm>
          <a:prstGeom prst="rect">
            <a:avLst/>
          </a:prstGeom>
        </p:spPr>
      </p:pic>
      <p:sp>
        <p:nvSpPr>
          <p:cNvPr id="7" name="TextBox 6">
            <a:extLst>
              <a:ext uri="{FF2B5EF4-FFF2-40B4-BE49-F238E27FC236}">
                <a16:creationId xmlns:a16="http://schemas.microsoft.com/office/drawing/2014/main" id="{015F5D81-BF8F-DD70-6B2A-0B3FDDA6B9FC}"/>
              </a:ext>
            </a:extLst>
          </p:cNvPr>
          <p:cNvSpPr txBox="1"/>
          <p:nvPr/>
        </p:nvSpPr>
        <p:spPr>
          <a:xfrm>
            <a:off x="6095999" y="6215876"/>
            <a:ext cx="5273040" cy="276999"/>
          </a:xfrm>
          <a:prstGeom prst="rect">
            <a:avLst/>
          </a:prstGeom>
          <a:noFill/>
        </p:spPr>
        <p:txBody>
          <a:bodyPr wrap="square" rtlCol="0">
            <a:spAutoFit/>
          </a:bodyPr>
          <a:lstStyle/>
          <a:p>
            <a:r>
              <a:rPr lang="en-US" sz="1200"/>
              <a:t>*For more DAC information, including an interactive map, visit </a:t>
            </a:r>
            <a:r>
              <a:rPr lang="en-US" sz="1200">
                <a:hlinkClick r:id="rId4"/>
              </a:rPr>
              <a:t>Climate.ny.gov</a:t>
            </a:r>
            <a:r>
              <a:rPr lang="en-US" sz="1200"/>
              <a:t>.</a:t>
            </a:r>
          </a:p>
        </p:txBody>
      </p:sp>
      <p:sp>
        <p:nvSpPr>
          <p:cNvPr id="5" name="Content Placeholder 2">
            <a:extLst>
              <a:ext uri="{FF2B5EF4-FFF2-40B4-BE49-F238E27FC236}">
                <a16:creationId xmlns:a16="http://schemas.microsoft.com/office/drawing/2014/main" id="{EB33015C-6AFA-E0FD-BBD1-38F8513B2456}"/>
              </a:ext>
            </a:extLst>
          </p:cNvPr>
          <p:cNvSpPr txBox="1">
            <a:spLocks/>
          </p:cNvSpPr>
          <p:nvPr/>
        </p:nvSpPr>
        <p:spPr>
          <a:xfrm>
            <a:off x="803528" y="1530444"/>
            <a:ext cx="5066414" cy="274034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500" b="1" u="sng">
                <a:latin typeface="+mj-lt"/>
              </a:rPr>
              <a:t>NYS DACs were created through:</a:t>
            </a:r>
          </a:p>
          <a:p>
            <a:pPr>
              <a:lnSpc>
                <a:spcPct val="120000"/>
              </a:lnSpc>
            </a:pPr>
            <a:r>
              <a:rPr lang="en-US" sz="3000"/>
              <a:t>The Climate Justice Working Group – a body with 9 leading environmental justice representatives in NYS and 4 NYS Agency members.</a:t>
            </a:r>
          </a:p>
          <a:p>
            <a:pPr>
              <a:lnSpc>
                <a:spcPct val="120000"/>
              </a:lnSpc>
            </a:pPr>
            <a:r>
              <a:rPr lang="en-US" sz="3000"/>
              <a:t>The CJWG reviewed over 170 different potential indicators for inclusion.</a:t>
            </a:r>
          </a:p>
          <a:p>
            <a:pPr>
              <a:lnSpc>
                <a:spcPct val="120000"/>
              </a:lnSpc>
            </a:pPr>
            <a:r>
              <a:rPr lang="en-US" sz="3000"/>
              <a:t>Leveraging the expertise and lived experiences of NYS environmental justice representatives through ground-truthing different scenarios.</a:t>
            </a:r>
          </a:p>
          <a:p>
            <a:pPr>
              <a:lnSpc>
                <a:spcPct val="120000"/>
              </a:lnSpc>
            </a:pPr>
            <a:r>
              <a:rPr lang="en-US" sz="3000"/>
              <a:t>A robust public comment period, which included over 3,000 comments to consider when moving from draft to final criteria.</a:t>
            </a:r>
          </a:p>
          <a:p>
            <a:endParaRPr lang="en-US" sz="2000" b="1" u="sng"/>
          </a:p>
        </p:txBody>
      </p:sp>
    </p:spTree>
    <p:extLst>
      <p:ext uri="{BB962C8B-B14F-4D97-AF65-F5344CB8AC3E}">
        <p14:creationId xmlns:p14="http://schemas.microsoft.com/office/powerpoint/2010/main" val="301309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9881A67-22FD-320A-FD17-FD8E91253194}"/>
              </a:ext>
            </a:extLst>
          </p:cNvPr>
          <p:cNvSpPr>
            <a:spLocks noGrp="1"/>
          </p:cNvSpPr>
          <p:nvPr>
            <p:ph sz="quarter" idx="11"/>
          </p:nvPr>
        </p:nvSpPr>
        <p:spPr>
          <a:xfrm>
            <a:off x="559336" y="2723535"/>
            <a:ext cx="11090028" cy="3769339"/>
          </a:xfrm>
        </p:spPr>
        <p:txBody>
          <a:bodyPr vert="horz" lIns="0" tIns="0" rIns="0" bIns="0" numCol="1" spcCol="0" rtlCol="0" anchor="t">
            <a:noAutofit/>
          </a:bodyPr>
          <a:lstStyle/>
          <a:p>
            <a:r>
              <a:rPr lang="en-US" sz="4000">
                <a:ea typeface="Roboto"/>
                <a:cs typeface="Roboto"/>
              </a:rPr>
              <a:t>Working Group Schedule and Process</a:t>
            </a:r>
            <a:endParaRPr lang="en-US" sz="4000"/>
          </a:p>
        </p:txBody>
      </p:sp>
    </p:spTree>
    <p:extLst>
      <p:ext uri="{BB962C8B-B14F-4D97-AF65-F5344CB8AC3E}">
        <p14:creationId xmlns:p14="http://schemas.microsoft.com/office/powerpoint/2010/main" val="2192507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ECF4-564B-D226-FA8F-DDA25EECEE67}"/>
              </a:ext>
            </a:extLst>
          </p:cNvPr>
          <p:cNvSpPr>
            <a:spLocks noGrp="1"/>
          </p:cNvSpPr>
          <p:nvPr>
            <p:ph type="title"/>
          </p:nvPr>
        </p:nvSpPr>
        <p:spPr>
          <a:xfrm>
            <a:off x="536645" y="550433"/>
            <a:ext cx="10630707" cy="1471699"/>
          </a:xfrm>
        </p:spPr>
        <p:txBody>
          <a:bodyPr/>
          <a:lstStyle/>
          <a:p>
            <a:r>
              <a:rPr lang="en-US" sz="3200" b="1"/>
              <a:t>Sub-Group Participatory Activity – Implementation and Outreach Considerations by Income Tier</a:t>
            </a:r>
          </a:p>
          <a:p>
            <a:endParaRPr lang="en-US"/>
          </a:p>
        </p:txBody>
      </p:sp>
      <p:sp>
        <p:nvSpPr>
          <p:cNvPr id="3" name="Content Placeholder 2">
            <a:extLst>
              <a:ext uri="{FF2B5EF4-FFF2-40B4-BE49-F238E27FC236}">
                <a16:creationId xmlns:a16="http://schemas.microsoft.com/office/drawing/2014/main" id="{42AAAF5D-77ED-8DD8-193E-03054ABA1597}"/>
              </a:ext>
            </a:extLst>
          </p:cNvPr>
          <p:cNvSpPr>
            <a:spLocks noGrp="1"/>
          </p:cNvSpPr>
          <p:nvPr>
            <p:ph idx="1"/>
          </p:nvPr>
        </p:nvSpPr>
        <p:spPr/>
        <p:txBody>
          <a:bodyPr vert="horz" lIns="0" tIns="0" rIns="0" bIns="0" rtlCol="0" anchor="t">
            <a:noAutofit/>
          </a:bodyPr>
          <a:lstStyle/>
          <a:p>
            <a:pPr marL="0" lvl="1" indent="0">
              <a:lnSpc>
                <a:spcPct val="100000"/>
              </a:lnSpc>
              <a:spcBef>
                <a:spcPts val="0"/>
              </a:spcBef>
              <a:buNone/>
            </a:pPr>
            <a:r>
              <a:rPr lang="en-US" sz="2400" b="1"/>
              <a:t>3 subgroups will discuss the unique implementation needs and considerations for effective outreach by income tier relevant to Home Energy Rebate implementation. </a:t>
            </a:r>
          </a:p>
          <a:p>
            <a:pPr marL="0" lvl="1" indent="0">
              <a:lnSpc>
                <a:spcPct val="100000"/>
              </a:lnSpc>
              <a:spcBef>
                <a:spcPts val="0"/>
              </a:spcBef>
              <a:buNone/>
            </a:pPr>
            <a:endParaRPr lang="en-US" sz="2400"/>
          </a:p>
          <a:p>
            <a:pPr lvl="2">
              <a:lnSpc>
                <a:spcPct val="100000"/>
              </a:lnSpc>
              <a:spcBef>
                <a:spcPts val="0"/>
              </a:spcBef>
            </a:pPr>
            <a:r>
              <a:rPr lang="en-US" sz="2200" u="sng"/>
              <a:t>Subgroup 1</a:t>
            </a:r>
            <a:r>
              <a:rPr lang="en-US" sz="2200" b="1"/>
              <a:t>: &lt;60% of Area Median Income (AMI)</a:t>
            </a:r>
          </a:p>
          <a:p>
            <a:pPr lvl="2">
              <a:lnSpc>
                <a:spcPct val="100000"/>
              </a:lnSpc>
              <a:spcBef>
                <a:spcPts val="0"/>
              </a:spcBef>
            </a:pPr>
            <a:endParaRPr lang="en-US" sz="2400">
              <a:ea typeface="Roboto"/>
              <a:cs typeface="Roboto"/>
            </a:endParaRPr>
          </a:p>
          <a:p>
            <a:pPr lvl="2">
              <a:lnSpc>
                <a:spcPct val="100000"/>
              </a:lnSpc>
              <a:spcBef>
                <a:spcPts val="0"/>
              </a:spcBef>
            </a:pPr>
            <a:r>
              <a:rPr lang="en-US" sz="2200" u="sng">
                <a:ea typeface="+mn-lt"/>
                <a:cs typeface="+mn-lt"/>
              </a:rPr>
              <a:t>Subgroup 2</a:t>
            </a:r>
            <a:r>
              <a:rPr lang="en-US" sz="2200" b="1">
                <a:ea typeface="+mn-lt"/>
                <a:cs typeface="+mn-lt"/>
              </a:rPr>
              <a:t>: </a:t>
            </a:r>
            <a:r>
              <a:rPr lang="en-US" sz="2200" b="1"/>
              <a:t>60% - 80% of AMI</a:t>
            </a:r>
            <a:endParaRPr lang="en-US" sz="2200" b="1">
              <a:ea typeface="Roboto"/>
              <a:cs typeface="Roboto"/>
            </a:endParaRPr>
          </a:p>
          <a:p>
            <a:pPr lvl="4">
              <a:lnSpc>
                <a:spcPct val="100000"/>
              </a:lnSpc>
              <a:spcBef>
                <a:spcPts val="0"/>
              </a:spcBef>
            </a:pPr>
            <a:endParaRPr lang="en-US" sz="2200">
              <a:ea typeface="Roboto"/>
              <a:cs typeface="Roboto"/>
            </a:endParaRPr>
          </a:p>
          <a:p>
            <a:pPr lvl="2">
              <a:lnSpc>
                <a:spcPct val="100000"/>
              </a:lnSpc>
              <a:spcBef>
                <a:spcPts val="0"/>
              </a:spcBef>
            </a:pPr>
            <a:r>
              <a:rPr lang="en-US" sz="2200" u="sng">
                <a:ea typeface="+mn-lt"/>
                <a:cs typeface="+mn-lt"/>
              </a:rPr>
              <a:t>Subgroup 3</a:t>
            </a:r>
            <a:r>
              <a:rPr lang="en-US" sz="2200" b="1">
                <a:ea typeface="+mn-lt"/>
                <a:cs typeface="+mn-lt"/>
              </a:rPr>
              <a:t>: </a:t>
            </a:r>
            <a:r>
              <a:rPr lang="en-US" sz="2200" b="1"/>
              <a:t>80% - 150% of AMI</a:t>
            </a:r>
            <a:endParaRPr lang="en-US" sz="2200" b="1">
              <a:ea typeface="Roboto"/>
              <a:cs typeface="Roboto"/>
            </a:endParaRPr>
          </a:p>
        </p:txBody>
      </p:sp>
    </p:spTree>
    <p:extLst>
      <p:ext uri="{BB962C8B-B14F-4D97-AF65-F5344CB8AC3E}">
        <p14:creationId xmlns:p14="http://schemas.microsoft.com/office/powerpoint/2010/main" val="30481669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11A3-206C-80D1-4D7D-504915CD4E84}"/>
              </a:ext>
            </a:extLst>
          </p:cNvPr>
          <p:cNvSpPr>
            <a:spLocks noGrp="1"/>
          </p:cNvSpPr>
          <p:nvPr>
            <p:ph type="title"/>
          </p:nvPr>
        </p:nvSpPr>
        <p:spPr/>
        <p:txBody>
          <a:bodyPr/>
          <a:lstStyle/>
          <a:p>
            <a:r>
              <a:rPr lang="en-US" sz="3200" b="1"/>
              <a:t>Participatory Activity</a:t>
            </a:r>
            <a:r>
              <a:rPr lang="en-US" sz="3200"/>
              <a:t>: Implementation and Outreach by Income Tier for Home Energy Rebate Program Eligibility</a:t>
            </a:r>
          </a:p>
        </p:txBody>
      </p:sp>
      <p:graphicFrame>
        <p:nvGraphicFramePr>
          <p:cNvPr id="4" name="Content Placeholder 3">
            <a:extLst>
              <a:ext uri="{FF2B5EF4-FFF2-40B4-BE49-F238E27FC236}">
                <a16:creationId xmlns:a16="http://schemas.microsoft.com/office/drawing/2014/main" id="{BE5EB47B-AF43-6A44-C73A-87DD0D0E7B05}"/>
              </a:ext>
            </a:extLst>
          </p:cNvPr>
          <p:cNvGraphicFramePr>
            <a:graphicFrameLocks noGrp="1"/>
          </p:cNvGraphicFramePr>
          <p:nvPr>
            <p:ph idx="1"/>
            <p:extLst>
              <p:ext uri="{D42A27DB-BD31-4B8C-83A1-F6EECF244321}">
                <p14:modId xmlns:p14="http://schemas.microsoft.com/office/powerpoint/2010/main" val="3973577287"/>
              </p:ext>
            </p:extLst>
          </p:nvPr>
        </p:nvGraphicFramePr>
        <p:xfrm>
          <a:off x="532356" y="2139863"/>
          <a:ext cx="10817218" cy="3962386"/>
        </p:xfrm>
        <a:graphic>
          <a:graphicData uri="http://schemas.openxmlformats.org/drawingml/2006/table">
            <a:tbl>
              <a:tblPr firstRow="1" bandRow="1">
                <a:tableStyleId>{5C22544A-7EE6-4342-B048-85BDC9FD1C3A}</a:tableStyleId>
              </a:tblPr>
              <a:tblGrid>
                <a:gridCol w="2704305">
                  <a:extLst>
                    <a:ext uri="{9D8B030D-6E8A-4147-A177-3AD203B41FA5}">
                      <a16:colId xmlns:a16="http://schemas.microsoft.com/office/drawing/2014/main" val="918244793"/>
                    </a:ext>
                  </a:extLst>
                </a:gridCol>
                <a:gridCol w="2704305">
                  <a:extLst>
                    <a:ext uri="{9D8B030D-6E8A-4147-A177-3AD203B41FA5}">
                      <a16:colId xmlns:a16="http://schemas.microsoft.com/office/drawing/2014/main" val="1309230114"/>
                    </a:ext>
                  </a:extLst>
                </a:gridCol>
                <a:gridCol w="3162820">
                  <a:extLst>
                    <a:ext uri="{9D8B030D-6E8A-4147-A177-3AD203B41FA5}">
                      <a16:colId xmlns:a16="http://schemas.microsoft.com/office/drawing/2014/main" val="3166771824"/>
                    </a:ext>
                  </a:extLst>
                </a:gridCol>
                <a:gridCol w="2245788">
                  <a:extLst>
                    <a:ext uri="{9D8B030D-6E8A-4147-A177-3AD203B41FA5}">
                      <a16:colId xmlns:a16="http://schemas.microsoft.com/office/drawing/2014/main" val="1353203876"/>
                    </a:ext>
                  </a:extLst>
                </a:gridCol>
              </a:tblGrid>
              <a:tr h="986470">
                <a:tc>
                  <a:txBody>
                    <a:bodyPr/>
                    <a:lstStyle/>
                    <a:p>
                      <a:r>
                        <a:rPr lang="en-US"/>
                        <a:t>Income Tier</a:t>
                      </a:r>
                    </a:p>
                  </a:txBody>
                  <a:tcPr/>
                </a:tc>
                <a:tc>
                  <a:txBody>
                    <a:bodyPr/>
                    <a:lstStyle/>
                    <a:p>
                      <a:r>
                        <a:rPr lang="en-US"/>
                        <a:t>Unique Implementation Considerations</a:t>
                      </a:r>
                    </a:p>
                  </a:txBody>
                  <a:tcPr/>
                </a:tc>
                <a:tc>
                  <a:txBody>
                    <a:bodyPr/>
                    <a:lstStyle/>
                    <a:p>
                      <a:pPr lvl="0">
                        <a:buNone/>
                      </a:pPr>
                      <a:r>
                        <a:rPr lang="en-US"/>
                        <a:t>Outreach Recommendations</a:t>
                      </a:r>
                    </a:p>
                  </a:txBody>
                  <a:tcPr/>
                </a:tc>
                <a:tc>
                  <a:txBody>
                    <a:bodyPr/>
                    <a:lstStyle/>
                    <a:p>
                      <a:pPr lvl="0">
                        <a:buNone/>
                      </a:pPr>
                      <a:r>
                        <a:rPr lang="en-US"/>
                        <a:t>Key Takeaways</a:t>
                      </a:r>
                    </a:p>
                  </a:txBody>
                  <a:tcPr/>
                </a:tc>
                <a:extLst>
                  <a:ext uri="{0D108BD9-81ED-4DB2-BD59-A6C34878D82A}">
                    <a16:rowId xmlns:a16="http://schemas.microsoft.com/office/drawing/2014/main" val="51220305"/>
                  </a:ext>
                </a:extLst>
              </a:tr>
              <a:tr h="1122530">
                <a:tc>
                  <a:txBody>
                    <a:bodyPr/>
                    <a:lstStyle/>
                    <a:p>
                      <a:pPr lvl="0">
                        <a:buNone/>
                      </a:pPr>
                      <a:r>
                        <a:rPr lang="en-US" sz="1500" b="1" i="0" u="none" strike="noStrike" baseline="0" noProof="0">
                          <a:solidFill>
                            <a:srgbClr val="101820"/>
                          </a:solidFill>
                          <a:latin typeface="Roboto Lt"/>
                        </a:rPr>
                        <a:t>&lt;60% of AMI</a:t>
                      </a:r>
                    </a:p>
                  </a:txBody>
                  <a:tcPr/>
                </a:tc>
                <a:tc>
                  <a:txBody>
                    <a:bodyPr/>
                    <a:lstStyle/>
                    <a:p>
                      <a:endParaRPr lang="en-US"/>
                    </a:p>
                  </a:txBody>
                  <a:tcPr/>
                </a:tc>
                <a:tc>
                  <a:txBody>
                    <a:bodyPr/>
                    <a:lstStyle/>
                    <a:p>
                      <a:endParaRPr lang="en-US"/>
                    </a:p>
                  </a:txBody>
                  <a:tcPr/>
                </a:tc>
                <a:tc>
                  <a:txBody>
                    <a:bodyPr/>
                    <a:lstStyle/>
                    <a:p>
                      <a:pPr lvl="0">
                        <a:buNone/>
                      </a:pPr>
                      <a:endParaRPr lang="en-US"/>
                    </a:p>
                  </a:txBody>
                  <a:tcPr/>
                </a:tc>
                <a:extLst>
                  <a:ext uri="{0D108BD9-81ED-4DB2-BD59-A6C34878D82A}">
                    <a16:rowId xmlns:a16="http://schemas.microsoft.com/office/drawing/2014/main" val="1069402757"/>
                  </a:ext>
                </a:extLst>
              </a:tr>
              <a:tr h="991643">
                <a:tc>
                  <a:txBody>
                    <a:bodyPr/>
                    <a:lstStyle/>
                    <a:p>
                      <a:pPr lvl="0">
                        <a:buNone/>
                      </a:pPr>
                      <a:r>
                        <a:rPr lang="en-US" sz="1500" b="1" i="0" u="none" strike="noStrike" baseline="0" noProof="0">
                          <a:solidFill>
                            <a:srgbClr val="101820"/>
                          </a:solidFill>
                          <a:latin typeface="Roboto Lt"/>
                        </a:rPr>
                        <a:t>60% - 80% of AMI</a:t>
                      </a: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194492662"/>
                  </a:ext>
                </a:extLst>
              </a:tr>
              <a:tr h="861743">
                <a:tc>
                  <a:txBody>
                    <a:bodyPr/>
                    <a:lstStyle/>
                    <a:p>
                      <a:pPr lvl="0">
                        <a:buNone/>
                      </a:pPr>
                      <a:r>
                        <a:rPr lang="en-US" sz="1500" b="1" i="0" u="none" strike="noStrike" baseline="0" noProof="0">
                          <a:solidFill>
                            <a:srgbClr val="101820"/>
                          </a:solidFill>
                          <a:latin typeface="Roboto Lt"/>
                        </a:rPr>
                        <a:t>80%-150% of AMI</a:t>
                      </a: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821582999"/>
                  </a:ext>
                </a:extLst>
              </a:tr>
            </a:tbl>
          </a:graphicData>
        </a:graphic>
      </p:graphicFrame>
    </p:spTree>
    <p:extLst>
      <p:ext uri="{BB962C8B-B14F-4D97-AF65-F5344CB8AC3E}">
        <p14:creationId xmlns:p14="http://schemas.microsoft.com/office/powerpoint/2010/main" val="2333862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605414"/>
            <a:ext cx="11090028" cy="3887460"/>
          </a:xfrm>
        </p:spPr>
        <p:txBody>
          <a:bodyPr vert="horz" lIns="0" tIns="0" rIns="0" bIns="0" numCol="1" spcCol="0" rtlCol="0" anchor="t">
            <a:noAutofit/>
          </a:bodyPr>
          <a:lstStyle/>
          <a:p>
            <a:r>
              <a:rPr lang="en-US" sz="5400"/>
              <a:t>Break Out Room 3</a:t>
            </a:r>
          </a:p>
          <a:p>
            <a:r>
              <a:rPr lang="en-US" sz="3200" b="0" i="1">
                <a:latin typeface="Calibri"/>
                <a:ea typeface="Roboto"/>
                <a:cs typeface="Calibri"/>
              </a:rPr>
              <a:t>Workforce Development Contractor Training Grant Planning</a:t>
            </a:r>
            <a:endParaRPr lang="en-US" sz="3200" b="0">
              <a:latin typeface="Calibri"/>
              <a:ea typeface="Roboto"/>
              <a:cs typeface="Calibri"/>
            </a:endParaRPr>
          </a:p>
        </p:txBody>
      </p:sp>
    </p:spTree>
    <p:extLst>
      <p:ext uri="{BB962C8B-B14F-4D97-AF65-F5344CB8AC3E}">
        <p14:creationId xmlns:p14="http://schemas.microsoft.com/office/powerpoint/2010/main" val="3383460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a:latin typeface="Roboto Lt"/>
                <a:cs typeface="Arial"/>
              </a:rPr>
              <a:t>Discussion Overview</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r>
              <a:rPr lang="en-US" sz="2000">
                <a:solidFill>
                  <a:schemeClr val="accent1">
                    <a:lumMod val="50000"/>
                  </a:schemeClr>
                </a:solidFill>
                <a:ea typeface="Roboto"/>
                <a:cs typeface="Roboto"/>
              </a:rPr>
              <a:t>This session is intended to gather input on NYSERDA's proposal for the State-based </a:t>
            </a:r>
            <a:r>
              <a:rPr lang="en-US" sz="2000">
                <a:solidFill>
                  <a:schemeClr val="accent1">
                    <a:lumMod val="50000"/>
                  </a:schemeClr>
                </a:solidFill>
                <a:ea typeface="+mj-lt"/>
                <a:cs typeface="+mj-lt"/>
              </a:rPr>
              <a:t>Training for Residential Energy Contractors (TREC)</a:t>
            </a:r>
            <a:endParaRPr lang="en-US" sz="2000">
              <a:solidFill>
                <a:schemeClr val="accent1">
                  <a:lumMod val="50000"/>
                </a:schemeClr>
              </a:solidFill>
              <a:ea typeface="Roboto"/>
              <a:cs typeface="Roboto"/>
            </a:endParaRPr>
          </a:p>
          <a:p>
            <a:r>
              <a:rPr lang="en-US" sz="1800" b="0">
                <a:solidFill>
                  <a:schemeClr val="accent1">
                    <a:lumMod val="50000"/>
                  </a:schemeClr>
                </a:solidFill>
                <a:ea typeface="Roboto"/>
                <a:cs typeface="Calibri"/>
              </a:rPr>
              <a:t>The TREC program will provide States the ability to develop and implement a state workforce energy program that prepares workers to deliver energy efficiency, electrification, and clean energy improvements, including those covered under the Home Energy Performance-based, Whole House Rebate Program (HOMES) and the Home Electrification and Appliance Rebate Program (HEAR). </a:t>
            </a:r>
          </a:p>
          <a:p>
            <a:r>
              <a:rPr lang="en-US" sz="1800">
                <a:solidFill>
                  <a:schemeClr val="accent1">
                    <a:lumMod val="50000"/>
                  </a:schemeClr>
                </a:solidFill>
                <a:ea typeface="Roboto"/>
                <a:cs typeface="Calibri"/>
              </a:rPr>
              <a:t>The goals of the TREC program are to:</a:t>
            </a:r>
            <a:endParaRPr lang="en-US" sz="1800">
              <a:solidFill>
                <a:schemeClr val="accent1">
                  <a:lumMod val="50000"/>
                </a:schemeClr>
              </a:solidFill>
              <a:ea typeface="Roboto"/>
              <a:cs typeface="Roboto"/>
            </a:endParaRPr>
          </a:p>
          <a:p>
            <a:pPr marL="285750" indent="-285750">
              <a:buFont typeface="Arial"/>
              <a:buChar char="•"/>
            </a:pPr>
            <a:r>
              <a:rPr lang="en-US" sz="1800">
                <a:solidFill>
                  <a:schemeClr val="accent1">
                    <a:lumMod val="50000"/>
                  </a:schemeClr>
                </a:solidFill>
                <a:ea typeface="Roboto"/>
                <a:cs typeface="Calibri"/>
              </a:rPr>
              <a:t>Reduce the cost of training contractor employees</a:t>
            </a:r>
            <a:r>
              <a:rPr lang="en-US" sz="1800" b="0">
                <a:solidFill>
                  <a:schemeClr val="accent1">
                    <a:lumMod val="50000"/>
                  </a:schemeClr>
                </a:solidFill>
                <a:ea typeface="Roboto"/>
                <a:cs typeface="Calibri"/>
              </a:rPr>
              <a:t> by providing workforce development tools for contractors, their employees, and individuals.</a:t>
            </a:r>
          </a:p>
          <a:p>
            <a:pPr marL="285750" indent="-285750">
              <a:buFont typeface="Arial"/>
              <a:buChar char="•"/>
            </a:pPr>
            <a:r>
              <a:rPr lang="en-US" sz="1800">
                <a:solidFill>
                  <a:schemeClr val="accent1">
                    <a:lumMod val="50000"/>
                  </a:schemeClr>
                </a:solidFill>
                <a:ea typeface="Roboto"/>
                <a:cs typeface="Calibri"/>
              </a:rPr>
              <a:t>Provide testing and certifications of contractors trained and educated</a:t>
            </a:r>
            <a:r>
              <a:rPr lang="en-US" sz="1800" b="0">
                <a:solidFill>
                  <a:schemeClr val="accent1">
                    <a:lumMod val="50000"/>
                  </a:schemeClr>
                </a:solidFill>
                <a:ea typeface="Roboto"/>
                <a:cs typeface="Calibri"/>
              </a:rPr>
              <a:t> to install home energy efficiency and electrification technologies and deliver residential energy efficiency and electrification improvements.</a:t>
            </a:r>
          </a:p>
          <a:p>
            <a:pPr marL="285750" indent="-285750">
              <a:buFont typeface="Arial"/>
              <a:buChar char="•"/>
            </a:pPr>
            <a:r>
              <a:rPr lang="en-US" sz="1800">
                <a:solidFill>
                  <a:schemeClr val="accent1">
                    <a:lumMod val="50000"/>
                  </a:schemeClr>
                </a:solidFill>
                <a:ea typeface="Roboto"/>
                <a:cs typeface="Calibri"/>
              </a:rPr>
              <a:t>Partner with nonprofit organizations to develop and implement a State sponsored workforce program</a:t>
            </a:r>
            <a:r>
              <a:rPr lang="en-US" sz="1800" b="0">
                <a:solidFill>
                  <a:schemeClr val="accent1">
                    <a:lumMod val="50000"/>
                  </a:schemeClr>
                </a:solidFill>
                <a:ea typeface="Roboto"/>
                <a:cs typeface="Calibri"/>
              </a:rPr>
              <a:t> that attracts and trains a diverse set of local workers to deliver the influx of new federally-funded energy efficiency and electrification programs.</a:t>
            </a:r>
          </a:p>
          <a:p>
            <a:endParaRPr lang="en-US">
              <a:ea typeface="Roboto"/>
              <a:cs typeface="Roboto"/>
            </a:endParaRPr>
          </a:p>
        </p:txBody>
      </p:sp>
    </p:spTree>
    <p:extLst>
      <p:ext uri="{BB962C8B-B14F-4D97-AF65-F5344CB8AC3E}">
        <p14:creationId xmlns:p14="http://schemas.microsoft.com/office/powerpoint/2010/main" val="1558292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a:latin typeface="Roboto Lt"/>
                <a:cs typeface="Arial"/>
              </a:rPr>
              <a:t>Talent Pipeline Dynamics</a:t>
            </a:r>
            <a:endParaRPr lang="en-US" err="1"/>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r>
              <a:rPr lang="en-US">
                <a:solidFill>
                  <a:schemeClr val="accent1">
                    <a:lumMod val="50000"/>
                  </a:schemeClr>
                </a:solidFill>
                <a:ea typeface="Roboto"/>
                <a:cs typeface="Roboto"/>
              </a:rPr>
              <a:t>What is the current state of the  Energy Efficiency Contractor Talent pipeline? </a:t>
            </a:r>
            <a:endParaRPr lang="en-US">
              <a:solidFill>
                <a:schemeClr val="accent1">
                  <a:lumMod val="50000"/>
                </a:schemeClr>
              </a:solidFill>
            </a:endParaRPr>
          </a:p>
          <a:p>
            <a:endParaRPr lang="en-US" b="0">
              <a:solidFill>
                <a:schemeClr val="accent1">
                  <a:lumMod val="50000"/>
                </a:schemeClr>
              </a:solidFill>
              <a:ea typeface="Roboto"/>
              <a:cs typeface="Calibri"/>
            </a:endParaRPr>
          </a:p>
          <a:p>
            <a:pPr marL="285750" indent="-285750">
              <a:buChar char="•"/>
            </a:pPr>
            <a:r>
              <a:rPr lang="en-US" b="0">
                <a:solidFill>
                  <a:schemeClr val="accent1">
                    <a:lumMod val="50000"/>
                  </a:schemeClr>
                </a:solidFill>
                <a:ea typeface="Roboto"/>
                <a:cs typeface="Calibri"/>
              </a:rPr>
              <a:t>Are there enough workers?</a:t>
            </a:r>
          </a:p>
          <a:p>
            <a:pPr marL="285750" indent="-285750">
              <a:buChar char="•"/>
            </a:pPr>
            <a:r>
              <a:rPr lang="en-US" b="0">
                <a:solidFill>
                  <a:schemeClr val="accent1">
                    <a:lumMod val="50000"/>
                  </a:schemeClr>
                </a:solidFill>
                <a:latin typeface="Roboto"/>
                <a:ea typeface="Roboto"/>
                <a:cs typeface="Calibri"/>
              </a:rPr>
              <a:t>What are the right skills </a:t>
            </a:r>
            <a:r>
              <a:rPr lang="en-US" sz="2200" b="0">
                <a:solidFill>
                  <a:schemeClr val="accent1">
                    <a:lumMod val="50000"/>
                  </a:schemeClr>
                </a:solidFill>
                <a:ea typeface="+mj-lt"/>
                <a:cs typeface="+mj-lt"/>
              </a:rPr>
              <a:t>(soft, technical, etc.)</a:t>
            </a:r>
            <a:r>
              <a:rPr lang="en-US" b="0">
                <a:solidFill>
                  <a:schemeClr val="accent1">
                    <a:lumMod val="50000"/>
                  </a:schemeClr>
                </a:solidFill>
                <a:latin typeface="Roboto"/>
                <a:ea typeface="Roboto"/>
                <a:cs typeface="Calibri"/>
              </a:rPr>
              <a:t>? Are you able to find workers with the right skills?</a:t>
            </a:r>
          </a:p>
          <a:p>
            <a:pPr marL="285750" indent="-285750">
              <a:buChar char="•"/>
            </a:pPr>
            <a:r>
              <a:rPr lang="en-US" b="0">
                <a:solidFill>
                  <a:schemeClr val="accent1">
                    <a:lumMod val="50000"/>
                  </a:schemeClr>
                </a:solidFill>
                <a:latin typeface="Roboto"/>
                <a:ea typeface="Roboto"/>
                <a:cs typeface="Calibri"/>
              </a:rPr>
              <a:t>Is retention a challenge?</a:t>
            </a:r>
          </a:p>
          <a:p>
            <a:pPr marL="285750" indent="-285750">
              <a:buChar char="•"/>
            </a:pPr>
            <a:r>
              <a:rPr lang="en-US" b="0">
                <a:solidFill>
                  <a:schemeClr val="accent1">
                    <a:lumMod val="50000"/>
                  </a:schemeClr>
                </a:solidFill>
                <a:latin typeface="Roboto"/>
                <a:ea typeface="Roboto"/>
                <a:cs typeface="Calibri"/>
              </a:rPr>
              <a:t>How easy is it to partner with non-profits who provide workforce training services?</a:t>
            </a:r>
          </a:p>
          <a:p>
            <a:pPr marL="285750" indent="-285750">
              <a:buFont typeface="Calibri" panose="020B0604020202020204" pitchFamily="34" charset="0"/>
              <a:buChar char="-"/>
            </a:pPr>
            <a:endParaRPr lang="en-US" sz="1100">
              <a:solidFill>
                <a:schemeClr val="accent1">
                  <a:lumMod val="50000"/>
                </a:schemeClr>
              </a:solidFill>
              <a:latin typeface="Verdana"/>
              <a:ea typeface="Verdana"/>
              <a:cs typeface="Calibri"/>
            </a:endParaRPr>
          </a:p>
          <a:p>
            <a:pPr marL="285750" indent="-285750">
              <a:buFont typeface="Arial"/>
              <a:buChar char="•"/>
            </a:pPr>
            <a:endParaRPr lang="en-US" sz="1800" b="0">
              <a:solidFill>
                <a:schemeClr val="accent1">
                  <a:lumMod val="50000"/>
                </a:schemeClr>
              </a:solidFill>
              <a:ea typeface="Roboto"/>
              <a:cs typeface="Calibri"/>
            </a:endParaRPr>
          </a:p>
          <a:p>
            <a:endParaRPr lang="en-US">
              <a:ea typeface="Roboto"/>
              <a:cs typeface="Roboto"/>
            </a:endParaRPr>
          </a:p>
        </p:txBody>
      </p:sp>
    </p:spTree>
    <p:extLst>
      <p:ext uri="{BB962C8B-B14F-4D97-AF65-F5344CB8AC3E}">
        <p14:creationId xmlns:p14="http://schemas.microsoft.com/office/powerpoint/2010/main" val="164765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BD12-112F-B417-525C-B75AFBB5EFF8}"/>
              </a:ext>
            </a:extLst>
          </p:cNvPr>
          <p:cNvSpPr>
            <a:spLocks noGrp="1"/>
          </p:cNvSpPr>
          <p:nvPr>
            <p:ph type="title"/>
          </p:nvPr>
        </p:nvSpPr>
        <p:spPr/>
        <p:txBody>
          <a:bodyPr/>
          <a:lstStyle/>
          <a:p>
            <a:r>
              <a:rPr lang="en-US">
                <a:latin typeface="Roboto Lt"/>
                <a:cs typeface="Arial"/>
              </a:rPr>
              <a:t>Three Pillars of the NYSERDA DOE Proposal</a:t>
            </a:r>
            <a:endParaRPr lang="en-US"/>
          </a:p>
        </p:txBody>
      </p:sp>
      <p:sp>
        <p:nvSpPr>
          <p:cNvPr id="3" name="Content Placeholder 2">
            <a:extLst>
              <a:ext uri="{FF2B5EF4-FFF2-40B4-BE49-F238E27FC236}">
                <a16:creationId xmlns:a16="http://schemas.microsoft.com/office/drawing/2014/main" id="{A3BC90CB-771A-2BF1-5481-9694244BE932}"/>
              </a:ext>
            </a:extLst>
          </p:cNvPr>
          <p:cNvSpPr>
            <a:spLocks noGrp="1"/>
          </p:cNvSpPr>
          <p:nvPr>
            <p:ph sz="quarter" idx="12"/>
          </p:nvPr>
        </p:nvSpPr>
        <p:spPr/>
        <p:txBody>
          <a:bodyPr vert="horz" lIns="0" tIns="0" rIns="0" bIns="0" rtlCol="0" anchor="t">
            <a:noAutofit/>
          </a:bodyPr>
          <a:lstStyle/>
          <a:p>
            <a:r>
              <a:rPr lang="en-US" sz="2000" b="0">
                <a:solidFill>
                  <a:schemeClr val="tx1"/>
                </a:solidFill>
              </a:rPr>
              <a:t>The following pillars are designed to meet DOE TREC goals. These will support energy efficiency and building electrification contractors, their staff, and new hires by:</a:t>
            </a:r>
            <a:endParaRPr lang="en-US" sz="2000" b="0">
              <a:solidFill>
                <a:schemeClr val="tx1"/>
              </a:solidFill>
              <a:ea typeface="Roboto"/>
              <a:cs typeface="Roboto"/>
            </a:endParaRPr>
          </a:p>
          <a:p>
            <a:pPr marL="457200" indent="-457200">
              <a:buAutoNum type="arabicParenR"/>
            </a:pPr>
            <a:r>
              <a:rPr lang="en-US" sz="2000">
                <a:solidFill>
                  <a:schemeClr val="tx1"/>
                </a:solidFill>
              </a:rPr>
              <a:t>Reducing the cost of training </a:t>
            </a:r>
            <a:r>
              <a:rPr lang="en-US" sz="2000" b="0">
                <a:solidFill>
                  <a:schemeClr val="tx1"/>
                </a:solidFill>
              </a:rPr>
              <a:t>contractor employees through </a:t>
            </a:r>
            <a:r>
              <a:rPr lang="en-US" sz="2000">
                <a:solidFill>
                  <a:schemeClr val="tx1"/>
                </a:solidFill>
              </a:rPr>
              <a:t>subsidized </a:t>
            </a:r>
            <a:r>
              <a:rPr lang="en-US" sz="2000" b="0">
                <a:solidFill>
                  <a:schemeClr val="tx1"/>
                </a:solidFill>
              </a:rPr>
              <a:t>training, testing, and certifications with a </a:t>
            </a:r>
            <a:r>
              <a:rPr lang="en-US" sz="2000" b="0" i="1">
                <a:solidFill>
                  <a:schemeClr val="tx1"/>
                </a:solidFill>
              </a:rPr>
              <a:t>dedicated focus</a:t>
            </a:r>
            <a:r>
              <a:rPr lang="en-US" sz="2000" b="0">
                <a:solidFill>
                  <a:schemeClr val="tx1"/>
                </a:solidFill>
              </a:rPr>
              <a:t> to reaching </a:t>
            </a:r>
            <a:r>
              <a:rPr lang="en-US" sz="2000" b="0" i="1">
                <a:solidFill>
                  <a:schemeClr val="tx1"/>
                </a:solidFill>
              </a:rPr>
              <a:t>residents of Disadvantaged Communities and diverse businesses.</a:t>
            </a:r>
            <a:endParaRPr lang="en-US" sz="2000" b="0" i="1">
              <a:solidFill>
                <a:schemeClr val="tx1"/>
              </a:solidFill>
              <a:ea typeface="Roboto"/>
              <a:cs typeface="Roboto"/>
            </a:endParaRPr>
          </a:p>
          <a:p>
            <a:pPr marL="457200" indent="-457200">
              <a:buAutoNum type="arabicParenR"/>
            </a:pPr>
            <a:r>
              <a:rPr lang="en-US" sz="2000">
                <a:solidFill>
                  <a:schemeClr val="tx1"/>
                </a:solidFill>
              </a:rPr>
              <a:t>Promoting business growth training and education services</a:t>
            </a:r>
            <a:r>
              <a:rPr lang="en-US" sz="2000" b="0">
                <a:solidFill>
                  <a:schemeClr val="tx1"/>
                </a:solidFill>
              </a:rPr>
              <a:t>, exploring services such as providing subject matter experts, to help contractors recruit, hire, train, and manage new employees, </a:t>
            </a:r>
            <a:r>
              <a:rPr lang="en-US" sz="2000" b="0" i="1">
                <a:solidFill>
                  <a:schemeClr val="tx1"/>
                </a:solidFill>
              </a:rPr>
              <a:t>prioritizing workers from Disadvantaged Communities</a:t>
            </a:r>
            <a:r>
              <a:rPr lang="en-US" sz="2000" b="0">
                <a:solidFill>
                  <a:schemeClr val="tx1"/>
                </a:solidFill>
              </a:rPr>
              <a:t>, and grow their business to meet the influx of federally funded energy efficiency and electrification programs.</a:t>
            </a:r>
            <a:endParaRPr lang="en-US" sz="2000" b="0">
              <a:solidFill>
                <a:schemeClr val="tx1"/>
              </a:solidFill>
              <a:ea typeface="Roboto"/>
              <a:cs typeface="Roboto"/>
            </a:endParaRPr>
          </a:p>
          <a:p>
            <a:pPr marL="457200" indent="-457200">
              <a:buAutoNum type="arabicParenR"/>
            </a:pPr>
            <a:r>
              <a:rPr lang="en-US" sz="2000" b="0">
                <a:solidFill>
                  <a:schemeClr val="tx1"/>
                </a:solidFill>
              </a:rPr>
              <a:t>Potentially offering </a:t>
            </a:r>
            <a:r>
              <a:rPr lang="en-US" sz="2000">
                <a:solidFill>
                  <a:schemeClr val="tx1"/>
                </a:solidFill>
              </a:rPr>
              <a:t>peer-to-peer mentoring, skills labs, coaching and professional development</a:t>
            </a:r>
            <a:r>
              <a:rPr lang="en-US" sz="2000" b="0">
                <a:solidFill>
                  <a:schemeClr val="tx1"/>
                </a:solidFill>
              </a:rPr>
              <a:t> to new hires as well as existing staff from </a:t>
            </a:r>
            <a:r>
              <a:rPr lang="en-US" sz="2000" b="0" i="1">
                <a:solidFill>
                  <a:schemeClr val="tx1"/>
                </a:solidFill>
              </a:rPr>
              <a:t>Disadvantaged Communities</a:t>
            </a:r>
            <a:r>
              <a:rPr lang="en-US" sz="2000" b="0">
                <a:solidFill>
                  <a:schemeClr val="tx1"/>
                </a:solidFill>
              </a:rPr>
              <a:t>. </a:t>
            </a:r>
            <a:endParaRPr lang="en-US" sz="2000" b="0">
              <a:solidFill>
                <a:schemeClr val="tx1"/>
              </a:solidFill>
              <a:ea typeface="Roboto"/>
              <a:cs typeface="Roboto"/>
            </a:endParaRPr>
          </a:p>
          <a:p>
            <a:endParaRPr lang="en-US">
              <a:ea typeface="Roboto"/>
              <a:cs typeface="Roboto"/>
            </a:endParaRPr>
          </a:p>
        </p:txBody>
      </p:sp>
    </p:spTree>
    <p:extLst>
      <p:ext uri="{BB962C8B-B14F-4D97-AF65-F5344CB8AC3E}">
        <p14:creationId xmlns:p14="http://schemas.microsoft.com/office/powerpoint/2010/main" val="3362431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sz="4100">
                <a:latin typeface="Roboto Lt"/>
                <a:cs typeface="Arial"/>
              </a:rPr>
              <a:t>Pillar 1</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pPr marL="0" lvl="2" indent="0">
              <a:buNone/>
            </a:pPr>
            <a:r>
              <a:rPr lang="en-US" sz="2000" b="1">
                <a:solidFill>
                  <a:schemeClr val="tx1"/>
                </a:solidFill>
                <a:latin typeface="+mj-lt"/>
              </a:rPr>
              <a:t>Reducing the cost of training contractor employees</a:t>
            </a:r>
            <a:r>
              <a:rPr lang="en-US" sz="2000">
                <a:solidFill>
                  <a:schemeClr val="tx1"/>
                </a:solidFill>
                <a:latin typeface="+mj-lt"/>
              </a:rPr>
              <a:t> through </a:t>
            </a:r>
            <a:r>
              <a:rPr lang="en-US" sz="2000" b="1">
                <a:solidFill>
                  <a:schemeClr val="tx1"/>
                </a:solidFill>
                <a:latin typeface="+mj-lt"/>
              </a:rPr>
              <a:t>subsidized </a:t>
            </a:r>
            <a:r>
              <a:rPr lang="en-US" sz="2000">
                <a:solidFill>
                  <a:schemeClr val="tx1"/>
                </a:solidFill>
                <a:latin typeface="+mj-lt"/>
              </a:rPr>
              <a:t>training, testing, and certifications with a </a:t>
            </a:r>
            <a:r>
              <a:rPr lang="en-US" sz="2000" i="1">
                <a:solidFill>
                  <a:schemeClr val="tx1"/>
                </a:solidFill>
                <a:latin typeface="+mj-lt"/>
              </a:rPr>
              <a:t>dedicated </a:t>
            </a:r>
            <a:r>
              <a:rPr lang="en-US" sz="2000">
                <a:solidFill>
                  <a:schemeClr val="tx1"/>
                </a:solidFill>
                <a:latin typeface="+mj-lt"/>
              </a:rPr>
              <a:t>focus to </a:t>
            </a:r>
            <a:r>
              <a:rPr lang="en-US" sz="2000" i="1">
                <a:solidFill>
                  <a:schemeClr val="tx1"/>
                </a:solidFill>
                <a:latin typeface="+mj-lt"/>
              </a:rPr>
              <a:t>reaching residents of Disadvantaged Communities and diverse businesses</a:t>
            </a:r>
            <a:endParaRPr lang="en-US" sz="1800" i="1">
              <a:solidFill>
                <a:schemeClr val="tx1"/>
              </a:solidFill>
              <a:latin typeface="+mj-lt"/>
              <a:ea typeface="Roboto"/>
              <a:cs typeface="Calibri"/>
            </a:endParaRPr>
          </a:p>
          <a:p>
            <a:pPr marL="0" lvl="2" indent="0">
              <a:buNone/>
            </a:pPr>
            <a:endParaRPr lang="en-US" sz="2000" i="1">
              <a:solidFill>
                <a:schemeClr val="tx1"/>
              </a:solidFill>
              <a:latin typeface="+mj-lt"/>
              <a:ea typeface="Roboto"/>
              <a:cs typeface="Roboto"/>
            </a:endParaRPr>
          </a:p>
          <a:p>
            <a:pPr lvl="2">
              <a:buAutoNum type="arabicPeriod"/>
            </a:pPr>
            <a:r>
              <a:rPr lang="en-US" sz="2000">
                <a:solidFill>
                  <a:schemeClr val="tx1"/>
                </a:solidFill>
                <a:latin typeface="+mj-lt"/>
              </a:rPr>
              <a:t>To reach this target audience – what must we consider? What support and/or outreach needs to be in place?</a:t>
            </a:r>
            <a:endParaRPr lang="en-US" sz="2000">
              <a:solidFill>
                <a:schemeClr val="tx1"/>
              </a:solidFill>
              <a:latin typeface="+mj-lt"/>
              <a:ea typeface="Roboto"/>
              <a:cs typeface="Roboto"/>
            </a:endParaRPr>
          </a:p>
          <a:p>
            <a:pPr lvl="2">
              <a:buAutoNum type="arabicPeriod"/>
            </a:pPr>
            <a:r>
              <a:rPr lang="en-US" sz="2000">
                <a:solidFill>
                  <a:schemeClr val="tx1"/>
                </a:solidFill>
                <a:latin typeface="+mj-lt"/>
              </a:rPr>
              <a:t>What are the right metrics to determine whether the program is successful/has achieved desired goals? </a:t>
            </a:r>
          </a:p>
          <a:p>
            <a:pPr lvl="2">
              <a:buAutoNum type="arabicPeriod"/>
            </a:pPr>
            <a:r>
              <a:rPr lang="en-US" sz="2000">
                <a:solidFill>
                  <a:schemeClr val="tx1"/>
                </a:solidFill>
                <a:latin typeface="+mj-lt"/>
              </a:rPr>
              <a:t>What feedback systems will best allow trainees to provide ongoing engagement/feedback on this training experience? What are the best vehicles to identify if they need support? How can we gauge what is working or not working during the program?</a:t>
            </a:r>
            <a:endParaRPr lang="en-US" sz="2000">
              <a:solidFill>
                <a:schemeClr val="tx1"/>
              </a:solidFill>
              <a:latin typeface="+mj-lt"/>
              <a:ea typeface="Roboto"/>
              <a:cs typeface="Roboto"/>
            </a:endParaRPr>
          </a:p>
          <a:p>
            <a:pPr lvl="2">
              <a:buAutoNum type="arabicPeriod"/>
            </a:pPr>
            <a:endParaRPr lang="en-US" sz="1800">
              <a:solidFill>
                <a:schemeClr val="tx1"/>
              </a:solidFill>
              <a:latin typeface="Roboto Lt"/>
              <a:cs typeface="Calibri"/>
            </a:endParaRPr>
          </a:p>
          <a:p>
            <a:endParaRPr lang="en-US" sz="1800" b="0">
              <a:solidFill>
                <a:schemeClr val="accent1"/>
              </a:solidFill>
              <a:latin typeface="Roboto Lt"/>
              <a:cs typeface="Calibri"/>
            </a:endParaRPr>
          </a:p>
        </p:txBody>
      </p:sp>
    </p:spTree>
    <p:extLst>
      <p:ext uri="{BB962C8B-B14F-4D97-AF65-F5344CB8AC3E}">
        <p14:creationId xmlns:p14="http://schemas.microsoft.com/office/powerpoint/2010/main" val="3856545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sz="4100">
                <a:latin typeface="Roboto Lt"/>
                <a:cs typeface="Arial"/>
              </a:rPr>
              <a:t>Pillar 2</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r>
              <a:rPr lang="en-US" sz="2000">
                <a:solidFill>
                  <a:schemeClr val="tx1"/>
                </a:solidFill>
              </a:rPr>
              <a:t>Promoting business growth training and education services</a:t>
            </a:r>
            <a:r>
              <a:rPr lang="en-US" sz="2000" b="0">
                <a:solidFill>
                  <a:schemeClr val="tx1"/>
                </a:solidFill>
              </a:rPr>
              <a:t>, exploring services such as providing subject matter experts, to help contractors recruit, hire, train, and manage new employees, </a:t>
            </a:r>
            <a:r>
              <a:rPr lang="en-US" sz="2000" b="0" i="1">
                <a:solidFill>
                  <a:schemeClr val="tx1"/>
                </a:solidFill>
              </a:rPr>
              <a:t>prioritizing workers from Disadvantaged Communities</a:t>
            </a:r>
            <a:r>
              <a:rPr lang="en-US" sz="2000" b="0">
                <a:solidFill>
                  <a:schemeClr val="tx1"/>
                </a:solidFill>
              </a:rPr>
              <a:t>, and grow their business to meet the influx of federally funded energy efficiency and electrification programs.</a:t>
            </a:r>
            <a:br>
              <a:rPr lang="en-US" sz="2000">
                <a:solidFill>
                  <a:schemeClr val="tx1"/>
                </a:solidFill>
              </a:rPr>
            </a:br>
            <a:endParaRPr lang="en-US" sz="2000">
              <a:solidFill>
                <a:schemeClr val="tx1"/>
              </a:solidFill>
              <a:ea typeface="Roboto"/>
              <a:cs typeface="Roboto"/>
            </a:endParaRPr>
          </a:p>
          <a:p>
            <a:pPr marL="342900" lvl="2" indent="-342900">
              <a:buAutoNum type="arabicPeriod"/>
            </a:pPr>
            <a:r>
              <a:rPr lang="en-US" sz="2000">
                <a:solidFill>
                  <a:schemeClr val="tx1"/>
                </a:solidFill>
                <a:latin typeface="+mj-lt"/>
              </a:rPr>
              <a:t>How can talent supply and workforce training support the growth of businesses, including minority, women-, veteran-, service-disabled veteran- and indigenous-owned businesses, and start-ups in the energy efficiency and electrification field?</a:t>
            </a:r>
          </a:p>
          <a:p>
            <a:pPr marL="342900" lvl="2" indent="-342900">
              <a:buAutoNum type="arabicPeriod"/>
            </a:pPr>
            <a:r>
              <a:rPr lang="en-US" sz="2000">
                <a:solidFill>
                  <a:schemeClr val="tx1"/>
                </a:solidFill>
                <a:latin typeface="+mj-lt"/>
              </a:rPr>
              <a:t>What are the right metrics to determine whether the program is successful/has achieved desired goals? </a:t>
            </a:r>
          </a:p>
          <a:p>
            <a:pPr marL="342900" lvl="2" indent="-342900">
              <a:buAutoNum type="arabicPeriod"/>
            </a:pPr>
            <a:r>
              <a:rPr lang="en-US" sz="2000">
                <a:solidFill>
                  <a:schemeClr val="tx1"/>
                </a:solidFill>
                <a:latin typeface="+mj-lt"/>
              </a:rPr>
              <a:t>What feedback systems will best provide ongoing engagement/feedback on this training experience? What are the best communication vehicles to identify if they need support? How can we gauge what is working or not working during the program?</a:t>
            </a:r>
            <a:endParaRPr lang="en-US" sz="2000">
              <a:solidFill>
                <a:schemeClr val="tx1"/>
              </a:solidFill>
              <a:latin typeface="+mj-lt"/>
              <a:ea typeface="Roboto"/>
              <a:cs typeface="Roboto"/>
            </a:endParaRPr>
          </a:p>
          <a:p>
            <a:pPr lvl="2">
              <a:buAutoNum type="arabicPeriod"/>
            </a:pPr>
            <a:endParaRPr lang="en-US" sz="1800">
              <a:solidFill>
                <a:schemeClr val="tx1"/>
              </a:solidFill>
              <a:latin typeface="Roboto Lt"/>
              <a:cs typeface="Calibri"/>
            </a:endParaRPr>
          </a:p>
          <a:p>
            <a:endParaRPr lang="en-US" sz="1800" b="0">
              <a:solidFill>
                <a:schemeClr val="accent1"/>
              </a:solidFill>
              <a:latin typeface="Roboto Lt"/>
              <a:cs typeface="Calibri"/>
            </a:endParaRPr>
          </a:p>
        </p:txBody>
      </p:sp>
    </p:spTree>
    <p:extLst>
      <p:ext uri="{BB962C8B-B14F-4D97-AF65-F5344CB8AC3E}">
        <p14:creationId xmlns:p14="http://schemas.microsoft.com/office/powerpoint/2010/main" val="2281566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sz="4100">
                <a:latin typeface="Roboto Lt"/>
                <a:cs typeface="Arial"/>
              </a:rPr>
              <a:t>Pillar 3</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r>
              <a:rPr lang="en-US" sz="2000" b="0">
                <a:solidFill>
                  <a:schemeClr val="tx1"/>
                </a:solidFill>
              </a:rPr>
              <a:t>Potentially offering </a:t>
            </a:r>
            <a:r>
              <a:rPr lang="en-US" sz="2000">
                <a:solidFill>
                  <a:schemeClr val="tx1"/>
                </a:solidFill>
              </a:rPr>
              <a:t>peer-to-peer mentoring, skills labs, coaching and professional development to new hires </a:t>
            </a:r>
            <a:r>
              <a:rPr lang="en-US" sz="2000" b="0">
                <a:solidFill>
                  <a:schemeClr val="tx1"/>
                </a:solidFill>
              </a:rPr>
              <a:t>as well as existing staff from </a:t>
            </a:r>
            <a:r>
              <a:rPr lang="en-US" sz="2000" b="0" i="1">
                <a:solidFill>
                  <a:schemeClr val="tx1"/>
                </a:solidFill>
              </a:rPr>
              <a:t>Disadvantaged Communities</a:t>
            </a:r>
            <a:r>
              <a:rPr lang="en-US" sz="2000" b="0">
                <a:solidFill>
                  <a:schemeClr val="tx1"/>
                </a:solidFill>
              </a:rPr>
              <a:t>. </a:t>
            </a:r>
            <a:br>
              <a:rPr lang="en-US" sz="2000">
                <a:solidFill>
                  <a:schemeClr val="tx1"/>
                </a:solidFill>
              </a:rPr>
            </a:br>
            <a:endParaRPr lang="en-US" sz="2000">
              <a:solidFill>
                <a:schemeClr val="tx1"/>
              </a:solidFill>
              <a:ea typeface="Roboto"/>
              <a:cs typeface="Roboto"/>
            </a:endParaRPr>
          </a:p>
          <a:p>
            <a:pPr marL="342900" lvl="2" indent="-342900">
              <a:buAutoNum type="arabicPeriod"/>
            </a:pPr>
            <a:r>
              <a:rPr lang="en-US" sz="2000">
                <a:solidFill>
                  <a:schemeClr val="tx1"/>
                </a:solidFill>
                <a:latin typeface="+mj-lt"/>
              </a:rPr>
              <a:t>What will help remove barriers that prevent individuals from Disadvantaged Communities from working in this industry? What kinds</a:t>
            </a:r>
            <a:r>
              <a:rPr lang="en-US" sz="2000">
                <a:solidFill>
                  <a:schemeClr val="tx1"/>
                </a:solidFill>
                <a:latin typeface="Roboto"/>
                <a:ea typeface="Roboto"/>
                <a:cs typeface="Roboto"/>
              </a:rPr>
              <a:t> of</a:t>
            </a:r>
            <a:r>
              <a:rPr lang="en-US" sz="1300">
                <a:solidFill>
                  <a:schemeClr val="tx1"/>
                </a:solidFill>
                <a:ea typeface="+mn-lt"/>
                <a:cs typeface="+mn-lt"/>
              </a:rPr>
              <a:t> </a:t>
            </a:r>
            <a:r>
              <a:rPr lang="en-US" sz="2000">
                <a:solidFill>
                  <a:schemeClr val="tx1"/>
                </a:solidFill>
                <a:latin typeface="+mj-lt"/>
              </a:rPr>
              <a:t>support systems (e.g., coaching, mentoring, or other professional development) need to be in place to address barriers?</a:t>
            </a:r>
            <a:endParaRPr lang="en-US" sz="2000">
              <a:solidFill>
                <a:schemeClr val="tx1"/>
              </a:solidFill>
              <a:latin typeface="+mj-lt"/>
              <a:ea typeface="Roboto"/>
              <a:cs typeface="Roboto"/>
            </a:endParaRPr>
          </a:p>
          <a:p>
            <a:pPr marL="342900" lvl="2" indent="-342900">
              <a:buAutoNum type="arabicPeriod"/>
            </a:pPr>
            <a:r>
              <a:rPr lang="en-US" sz="2000">
                <a:solidFill>
                  <a:schemeClr val="tx1"/>
                </a:solidFill>
                <a:latin typeface="+mj-lt"/>
              </a:rPr>
              <a:t>What are the right metrics to determine whether the program is successful/has achieved desired goals? </a:t>
            </a:r>
            <a:endParaRPr lang="en-US" sz="2000">
              <a:solidFill>
                <a:schemeClr val="tx1"/>
              </a:solidFill>
              <a:latin typeface="+mj-lt"/>
              <a:ea typeface="Roboto"/>
              <a:cs typeface="Roboto"/>
            </a:endParaRPr>
          </a:p>
          <a:p>
            <a:pPr marL="342900" lvl="2" indent="-342900">
              <a:buAutoNum type="arabicPeriod"/>
            </a:pPr>
            <a:r>
              <a:rPr lang="en-US" sz="2000">
                <a:solidFill>
                  <a:schemeClr val="tx1"/>
                </a:solidFill>
                <a:latin typeface="+mj-lt"/>
              </a:rPr>
              <a:t>What feedback systems will best provide ongoing engagement/feedback on these forms of trainings? What are the best communication vehicles to collect participant feedback? How can we gauge what is working or not working during the program?</a:t>
            </a:r>
            <a:endParaRPr lang="en-US" sz="2000">
              <a:solidFill>
                <a:schemeClr val="tx1"/>
              </a:solidFill>
              <a:latin typeface="+mj-lt"/>
              <a:ea typeface="Roboto"/>
              <a:cs typeface="Roboto"/>
            </a:endParaRPr>
          </a:p>
          <a:p>
            <a:pPr lvl="2">
              <a:buAutoNum type="arabicPeriod"/>
            </a:pPr>
            <a:endParaRPr lang="en-US" sz="1800">
              <a:solidFill>
                <a:schemeClr val="tx1"/>
              </a:solidFill>
              <a:latin typeface="Roboto Lt"/>
              <a:cs typeface="Calibri"/>
            </a:endParaRPr>
          </a:p>
          <a:p>
            <a:endParaRPr lang="en-US" sz="1800" b="0">
              <a:solidFill>
                <a:schemeClr val="accent1"/>
              </a:solidFill>
              <a:latin typeface="Roboto Lt"/>
              <a:cs typeface="Calibri"/>
            </a:endParaRPr>
          </a:p>
        </p:txBody>
      </p:sp>
    </p:spTree>
    <p:extLst>
      <p:ext uri="{BB962C8B-B14F-4D97-AF65-F5344CB8AC3E}">
        <p14:creationId xmlns:p14="http://schemas.microsoft.com/office/powerpoint/2010/main" val="34665176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625213"/>
            <a:ext cx="11090028" cy="3867661"/>
          </a:xfrm>
        </p:spPr>
        <p:txBody>
          <a:bodyPr vert="horz" lIns="0" tIns="0" rIns="0" bIns="0" numCol="1" spcCol="0" rtlCol="0" anchor="t">
            <a:noAutofit/>
          </a:bodyPr>
          <a:lstStyle/>
          <a:p>
            <a:r>
              <a:rPr lang="en-US" sz="5400"/>
              <a:t>Break Out Room 4</a:t>
            </a:r>
          </a:p>
          <a:p>
            <a:r>
              <a:rPr lang="en-US" sz="3200" b="0" i="1">
                <a:latin typeface="Calibri"/>
                <a:ea typeface="Roboto"/>
                <a:cs typeface="Calibri"/>
              </a:rPr>
              <a:t>Incorporating Diversity, Equity, Inclusion and Accessibility in Community Benefits Planning</a:t>
            </a:r>
            <a:endParaRPr lang="en-US" sz="3200" b="0">
              <a:latin typeface="Calibri"/>
              <a:ea typeface="Roboto"/>
              <a:cs typeface="Calibri"/>
            </a:endParaRPr>
          </a:p>
        </p:txBody>
      </p:sp>
    </p:spTree>
    <p:extLst>
      <p:ext uri="{BB962C8B-B14F-4D97-AF65-F5344CB8AC3E}">
        <p14:creationId xmlns:p14="http://schemas.microsoft.com/office/powerpoint/2010/main" val="244291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57F1-00B4-B0F1-5868-09F76E5804AE}"/>
              </a:ext>
            </a:extLst>
          </p:cNvPr>
          <p:cNvSpPr>
            <a:spLocks noGrp="1"/>
          </p:cNvSpPr>
          <p:nvPr>
            <p:ph type="title"/>
          </p:nvPr>
        </p:nvSpPr>
        <p:spPr/>
        <p:txBody>
          <a:bodyPr/>
          <a:lstStyle/>
          <a:p>
            <a:r>
              <a:rPr lang="en-US" sz="3600">
                <a:latin typeface="Roboto Lt"/>
                <a:cs typeface="Arial"/>
              </a:rPr>
              <a:t>Alignment with DOE Community Benefit goals for </a:t>
            </a:r>
            <a:br>
              <a:rPr lang="en-US" sz="3600">
                <a:latin typeface="Roboto Lt"/>
                <a:cs typeface="Arial"/>
              </a:rPr>
            </a:br>
            <a:r>
              <a:rPr lang="en-US" sz="3600">
                <a:latin typeface="Roboto Lt"/>
                <a:cs typeface="Arial"/>
              </a:rPr>
              <a:t>IRA Home Energy Rebate Programs</a:t>
            </a:r>
            <a:endParaRPr lang="en-US" sz="3600"/>
          </a:p>
        </p:txBody>
      </p:sp>
      <p:sp>
        <p:nvSpPr>
          <p:cNvPr id="3" name="Content Placeholder 2">
            <a:extLst>
              <a:ext uri="{FF2B5EF4-FFF2-40B4-BE49-F238E27FC236}">
                <a16:creationId xmlns:a16="http://schemas.microsoft.com/office/drawing/2014/main" id="{F6D5AD4C-56F3-08A6-3D7C-2BC13395324A}"/>
              </a:ext>
            </a:extLst>
          </p:cNvPr>
          <p:cNvSpPr>
            <a:spLocks noGrp="1"/>
          </p:cNvSpPr>
          <p:nvPr>
            <p:ph sz="quarter" idx="12"/>
          </p:nvPr>
        </p:nvSpPr>
        <p:spPr>
          <a:xfrm>
            <a:off x="547688" y="1947425"/>
            <a:ext cx="11101676" cy="4170562"/>
          </a:xfrm>
        </p:spPr>
        <p:txBody>
          <a:bodyPr vert="horz" lIns="0" tIns="0" rIns="0" bIns="0" rtlCol="0" anchor="t">
            <a:noAutofit/>
          </a:bodyPr>
          <a:lstStyle/>
          <a:p>
            <a:pPr marL="457200" indent="-457200">
              <a:buAutoNum type="arabicPeriod"/>
            </a:pPr>
            <a:r>
              <a:rPr lang="en-US" b="0">
                <a:solidFill>
                  <a:srgbClr val="002060"/>
                </a:solidFill>
                <a:ea typeface="Roboto"/>
                <a:cs typeface="Roboto"/>
              </a:rPr>
              <a:t>The IRA has Justice40 goals which align with New York's Climate Act disadvantaged community goals to deploy 40% of benefits to disadvantaged communities.</a:t>
            </a:r>
          </a:p>
          <a:p>
            <a:pPr marL="457200" indent="-457200">
              <a:buAutoNum type="arabicPeriod"/>
            </a:pPr>
            <a:r>
              <a:rPr lang="en-US" b="0">
                <a:solidFill>
                  <a:srgbClr val="002060"/>
                </a:solidFill>
                <a:ea typeface="Roboto"/>
                <a:cs typeface="Roboto"/>
              </a:rPr>
              <a:t>Work with frontline communities to tailor the IRA programs so that benefits flow to these communities as smoothly as possible through thoughtful program design and robust community outreach.</a:t>
            </a:r>
          </a:p>
          <a:p>
            <a:pPr marL="457200" indent="-457200">
              <a:buAutoNum type="arabicPeriod"/>
            </a:pPr>
            <a:r>
              <a:rPr lang="en-US" b="0">
                <a:solidFill>
                  <a:srgbClr val="002060"/>
                </a:solidFill>
                <a:ea typeface="Roboto"/>
                <a:cs typeface="Roboto"/>
              </a:rPr>
              <a:t>The U.S. Department of Energy released rules for states to this summer and it is NYSERDA's goal to engage with community partners and contractors to understand how programs can be implemented effectively and efficiently during our planning process.  </a:t>
            </a:r>
          </a:p>
          <a:p>
            <a:pPr marL="457200" indent="-457200">
              <a:buAutoNum type="arabicPeriod"/>
            </a:pPr>
            <a:r>
              <a:rPr lang="en-US" b="0">
                <a:solidFill>
                  <a:srgbClr val="002060"/>
                </a:solidFill>
                <a:ea typeface="Roboto"/>
                <a:cs typeface="Roboto"/>
              </a:rPr>
              <a:t>Engage community partners in the development of the IRA Home Efficiency Rebate (HER) and Home Electrification and Appliance Rebate (HEAR) programs.</a:t>
            </a:r>
          </a:p>
          <a:p>
            <a:pPr marL="457200" indent="-457200">
              <a:buAutoNum type="arabicPeriod"/>
            </a:pPr>
            <a:endParaRPr lang="en-US" b="0">
              <a:solidFill>
                <a:srgbClr val="002060"/>
              </a:solidFill>
              <a:ea typeface="Roboto"/>
              <a:cs typeface="Roboto"/>
            </a:endParaRPr>
          </a:p>
        </p:txBody>
      </p:sp>
      <p:sp>
        <p:nvSpPr>
          <p:cNvPr id="4" name="TextBox 3">
            <a:extLst>
              <a:ext uri="{FF2B5EF4-FFF2-40B4-BE49-F238E27FC236}">
                <a16:creationId xmlns:a16="http://schemas.microsoft.com/office/drawing/2014/main" id="{4ECE65EC-AC90-7777-1BE1-335EACA31458}"/>
              </a:ext>
            </a:extLst>
          </p:cNvPr>
          <p:cNvSpPr txBox="1"/>
          <p:nvPr/>
        </p:nvSpPr>
        <p:spPr>
          <a:xfrm>
            <a:off x="13586825" y="63413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651666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a:latin typeface="Roboto Lt"/>
                <a:cs typeface="Arial"/>
              </a:rPr>
              <a:t>Discussion Overview &amp; Purpose</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pPr marL="285750" indent="-285750">
              <a:buFont typeface="Symbol"/>
              <a:buChar char="•"/>
            </a:pPr>
            <a:r>
              <a:rPr lang="en-US" b="0">
                <a:solidFill>
                  <a:schemeClr val="accent1">
                    <a:lumMod val="50000"/>
                  </a:schemeClr>
                </a:solidFill>
                <a:latin typeface="Roboto"/>
                <a:ea typeface="Verdana"/>
                <a:cs typeface="Calibri"/>
              </a:rPr>
              <a:t>Provide a baseline overview on how DEIA fits into Community Benefits Plan for the IRA NYSERDA submission.</a:t>
            </a:r>
          </a:p>
          <a:p>
            <a:pPr marL="285750" indent="-285750">
              <a:buFont typeface="Symbol"/>
              <a:buChar char="•"/>
            </a:pPr>
            <a:r>
              <a:rPr lang="en-US" b="0">
                <a:solidFill>
                  <a:schemeClr val="accent1">
                    <a:lumMod val="50000"/>
                  </a:schemeClr>
                </a:solidFill>
                <a:latin typeface="Roboto"/>
                <a:ea typeface="Verdana"/>
                <a:cs typeface="Calibri"/>
              </a:rPr>
              <a:t>Uncover the existing experiences of contractors and workforce and CBO partners in delivering on DEIA goals.</a:t>
            </a:r>
          </a:p>
          <a:p>
            <a:pPr marL="285750" indent="-285750">
              <a:buFont typeface="Symbol"/>
              <a:buChar char="•"/>
            </a:pPr>
            <a:r>
              <a:rPr lang="en-US" b="0">
                <a:solidFill>
                  <a:schemeClr val="accent1">
                    <a:lumMod val="50000"/>
                  </a:schemeClr>
                </a:solidFill>
                <a:latin typeface="Roboto"/>
                <a:ea typeface="Verdana"/>
                <a:cs typeface="Calibri"/>
              </a:rPr>
              <a:t>Collect feedback on current approaches to partnering with underrepresented businesses and training organizations that serve workers who face barriers to accessing quality jobs and/or other project partners to help address DEIA. </a:t>
            </a:r>
          </a:p>
          <a:p>
            <a:pPr marL="285750" indent="-285750">
              <a:buFont typeface="Symbol"/>
              <a:buChar char="•"/>
            </a:pPr>
            <a:r>
              <a:rPr lang="en-US" b="0">
                <a:solidFill>
                  <a:schemeClr val="accent1">
                    <a:lumMod val="50000"/>
                  </a:schemeClr>
                </a:solidFill>
                <a:latin typeface="Roboto"/>
                <a:ea typeface="Verdana"/>
                <a:cs typeface="Calibri"/>
              </a:rPr>
              <a:t>Discuss DEIA actions that could be included in the Community Benefits Plan for the IRA application.</a:t>
            </a:r>
            <a:endParaRPr lang="en-US">
              <a:solidFill>
                <a:schemeClr val="accent1">
                  <a:lumMod val="50000"/>
                </a:schemeClr>
              </a:solidFill>
              <a:latin typeface="Roboto"/>
              <a:ea typeface="Verdana"/>
            </a:endParaRPr>
          </a:p>
          <a:p>
            <a:endParaRPr lang="en-US" sz="2800" b="0">
              <a:solidFill>
                <a:schemeClr val="accent1">
                  <a:lumMod val="50000"/>
                </a:schemeClr>
              </a:solidFill>
              <a:ea typeface="Roboto"/>
              <a:cs typeface="Calibri"/>
            </a:endParaRPr>
          </a:p>
        </p:txBody>
      </p:sp>
    </p:spTree>
    <p:extLst>
      <p:ext uri="{BB962C8B-B14F-4D97-AF65-F5344CB8AC3E}">
        <p14:creationId xmlns:p14="http://schemas.microsoft.com/office/powerpoint/2010/main" val="1759548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sz="4100">
                <a:latin typeface="Roboto Lt"/>
                <a:cs typeface="Arial"/>
              </a:rPr>
              <a:t>Discussion Agenda</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pPr marL="457200" indent="-457200">
              <a:buChar char="•"/>
            </a:pPr>
            <a:r>
              <a:rPr lang="en-US" sz="2500" b="0">
                <a:solidFill>
                  <a:schemeClr val="accent1">
                    <a:lumMod val="50000"/>
                  </a:schemeClr>
                </a:solidFill>
                <a:cs typeface="Arial"/>
              </a:rPr>
              <a:t>DOE Requirements for Community Benefit Plan &amp; DEIA</a:t>
            </a:r>
            <a:endParaRPr lang="en-US" sz="2500">
              <a:solidFill>
                <a:schemeClr val="accent1">
                  <a:lumMod val="50000"/>
                </a:schemeClr>
              </a:solidFill>
              <a:ea typeface="Roboto"/>
              <a:cs typeface="Arial"/>
            </a:endParaRPr>
          </a:p>
          <a:p>
            <a:pPr lvl="4">
              <a:spcAft>
                <a:spcPts val="300"/>
              </a:spcAft>
            </a:pPr>
            <a:endParaRPr lang="en-US" sz="1900">
              <a:solidFill>
                <a:schemeClr val="accent1">
                  <a:lumMod val="50000"/>
                </a:schemeClr>
              </a:solidFill>
              <a:latin typeface="Roboto"/>
              <a:ea typeface="Roboto"/>
              <a:cs typeface="Arial"/>
            </a:endParaRPr>
          </a:p>
          <a:p>
            <a:pPr marL="457200" indent="-457200">
              <a:buChar char="•"/>
            </a:pPr>
            <a:r>
              <a:rPr lang="en-US" sz="2500" b="0">
                <a:solidFill>
                  <a:schemeClr val="accent1">
                    <a:lumMod val="50000"/>
                  </a:schemeClr>
                </a:solidFill>
                <a:cs typeface="Arial"/>
              </a:rPr>
              <a:t>Identify and review ways to enhance diversity, equity, inclusion, and accessibility (DEIA) in hiring and procurement practices</a:t>
            </a:r>
            <a:endParaRPr lang="en-US" b="0">
              <a:solidFill>
                <a:schemeClr val="accent1">
                  <a:lumMod val="50000"/>
                </a:schemeClr>
              </a:solidFill>
              <a:cs typeface="Roboto"/>
            </a:endParaRPr>
          </a:p>
          <a:p>
            <a:pPr lvl="4">
              <a:buFont typeface="Roboto Lt" pitchFamily="2" charset="0"/>
              <a:buChar char="•"/>
            </a:pPr>
            <a:endParaRPr lang="en-US" sz="1900" b="0">
              <a:solidFill>
                <a:schemeClr val="accent1">
                  <a:lumMod val="50000"/>
                </a:schemeClr>
              </a:solidFill>
              <a:ea typeface="Roboto"/>
              <a:cs typeface="Arial"/>
            </a:endParaRPr>
          </a:p>
          <a:p>
            <a:pPr marL="457200" lvl="1" indent="-457200">
              <a:buClr>
                <a:srgbClr val="63666A"/>
              </a:buClr>
              <a:buFont typeface="Arial" pitchFamily="2" charset="0"/>
              <a:buChar char="•"/>
            </a:pPr>
            <a:r>
              <a:rPr lang="en-US" sz="2500">
                <a:solidFill>
                  <a:schemeClr val="accent1">
                    <a:lumMod val="50000"/>
                  </a:schemeClr>
                </a:solidFill>
                <a:latin typeface="+mj-lt"/>
                <a:cs typeface="Arial"/>
              </a:rPr>
              <a:t>Prioritize and align behind specific DEIA actions that could be considered for inclusion in the Community Benefits Plan</a:t>
            </a:r>
            <a:endParaRPr lang="en-US">
              <a:solidFill>
                <a:schemeClr val="accent1">
                  <a:lumMod val="50000"/>
                </a:schemeClr>
              </a:solidFill>
              <a:latin typeface="+mj-lt"/>
            </a:endParaRPr>
          </a:p>
        </p:txBody>
      </p:sp>
    </p:spTree>
    <p:extLst>
      <p:ext uri="{BB962C8B-B14F-4D97-AF65-F5344CB8AC3E}">
        <p14:creationId xmlns:p14="http://schemas.microsoft.com/office/powerpoint/2010/main" val="3695867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8711-1CB6-5D60-05F5-72DA90115144}"/>
              </a:ext>
            </a:extLst>
          </p:cNvPr>
          <p:cNvSpPr>
            <a:spLocks noGrp="1"/>
          </p:cNvSpPr>
          <p:nvPr>
            <p:ph type="title"/>
          </p:nvPr>
        </p:nvSpPr>
        <p:spPr/>
        <p:txBody>
          <a:bodyPr/>
          <a:lstStyle/>
          <a:p>
            <a:r>
              <a:rPr lang="en-US" sz="2400" b="1">
                <a:latin typeface="Roboto Lt"/>
                <a:cs typeface="Arial"/>
              </a:rPr>
              <a:t>The Community Benefits Plan will detail how federally funded activities intend to meet executive commitments to promote energy and environmental justice when implementing Home Energy Rebate programs</a:t>
            </a:r>
            <a:endParaRPr lang="en-US" sz="2400" b="1"/>
          </a:p>
        </p:txBody>
      </p:sp>
      <p:sp>
        <p:nvSpPr>
          <p:cNvPr id="3" name="Content Placeholder 2">
            <a:extLst>
              <a:ext uri="{FF2B5EF4-FFF2-40B4-BE49-F238E27FC236}">
                <a16:creationId xmlns:a16="http://schemas.microsoft.com/office/drawing/2014/main" id="{152F6412-D370-CFC2-0335-960FE0AF8C6D}"/>
              </a:ext>
            </a:extLst>
          </p:cNvPr>
          <p:cNvSpPr>
            <a:spLocks noGrp="1"/>
          </p:cNvSpPr>
          <p:nvPr>
            <p:ph sz="quarter" idx="12"/>
          </p:nvPr>
        </p:nvSpPr>
        <p:spPr>
          <a:xfrm>
            <a:off x="547688" y="1933260"/>
            <a:ext cx="11111201" cy="4599187"/>
          </a:xfrm>
        </p:spPr>
        <p:txBody>
          <a:bodyPr vert="horz" lIns="0" tIns="0" rIns="0" bIns="0" rtlCol="0" anchor="t">
            <a:noAutofit/>
          </a:bodyPr>
          <a:lstStyle/>
          <a:p>
            <a:r>
              <a:rPr lang="en-US">
                <a:solidFill>
                  <a:schemeClr val="accent1">
                    <a:lumMod val="50000"/>
                  </a:schemeClr>
                </a:solidFill>
                <a:ea typeface="Roboto"/>
                <a:cs typeface="Roboto"/>
              </a:rPr>
              <a:t>Core Categories:</a:t>
            </a: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Engage Community and Labor</a:t>
            </a:r>
            <a:endParaRPr lang="en-US">
              <a:solidFill>
                <a:schemeClr val="accent1">
                  <a:lumMod val="50000"/>
                </a:schemeClr>
              </a:solidFill>
            </a:endParaRP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Engage and Support a Skilled and Qualified Workforce</a:t>
            </a: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Incorporate Diversity, Equity, Inclusion, and Accessibility (DEIA)</a:t>
            </a: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Address Justice40 Initiative</a:t>
            </a:r>
          </a:p>
          <a:p>
            <a:r>
              <a:rPr lang="en-US">
                <a:solidFill>
                  <a:schemeClr val="accent1">
                    <a:lumMod val="50000"/>
                  </a:schemeClr>
                </a:solidFill>
                <a:ea typeface="Roboto"/>
                <a:cs typeface="Roboto"/>
              </a:rPr>
              <a:t>Direct benefits Include:</a:t>
            </a: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Energy upgrade projects completed via rebate investments and the associated energy savings</a:t>
            </a: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Cost savings</a:t>
            </a: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Pollution reduction</a:t>
            </a:r>
          </a:p>
          <a:p>
            <a:pPr marL="571500" lvl="2" indent="-342900">
              <a:spcAft>
                <a:spcPts val="300"/>
              </a:spcAft>
              <a:buClr>
                <a:srgbClr val="63666A"/>
              </a:buClr>
              <a:buFont typeface="Arial" panose="020B0604020202020204" pitchFamily="34" charset="0"/>
              <a:buChar char="•"/>
            </a:pPr>
            <a:r>
              <a:rPr lang="en-US">
                <a:solidFill>
                  <a:schemeClr val="accent1">
                    <a:lumMod val="50000"/>
                  </a:schemeClr>
                </a:solidFill>
                <a:latin typeface="Roboto"/>
                <a:ea typeface="Roboto"/>
                <a:cs typeface="Roboto"/>
              </a:rPr>
              <a:t>Other health and safety benefits</a:t>
            </a:r>
          </a:p>
        </p:txBody>
      </p:sp>
    </p:spTree>
    <p:extLst>
      <p:ext uri="{BB962C8B-B14F-4D97-AF65-F5344CB8AC3E}">
        <p14:creationId xmlns:p14="http://schemas.microsoft.com/office/powerpoint/2010/main" val="2739375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8711-1CB6-5D60-05F5-72DA90115144}"/>
              </a:ext>
            </a:extLst>
          </p:cNvPr>
          <p:cNvSpPr>
            <a:spLocks noGrp="1"/>
          </p:cNvSpPr>
          <p:nvPr>
            <p:ph type="title"/>
          </p:nvPr>
        </p:nvSpPr>
        <p:spPr/>
        <p:txBody>
          <a:bodyPr/>
          <a:lstStyle/>
          <a:p>
            <a:r>
              <a:rPr lang="en-US" sz="2800" b="1">
                <a:latin typeface="Roboto Lt"/>
                <a:cs typeface="Arial"/>
              </a:rPr>
              <a:t>The DEIA section of the Community Benefits Plan details how the State will partner with underepresented businesses and training organizations to increase representation and access. </a:t>
            </a:r>
            <a:endParaRPr lang="en-US" sz="2800" b="1"/>
          </a:p>
        </p:txBody>
      </p:sp>
      <p:sp>
        <p:nvSpPr>
          <p:cNvPr id="3" name="Content Placeholder 2">
            <a:extLst>
              <a:ext uri="{FF2B5EF4-FFF2-40B4-BE49-F238E27FC236}">
                <a16:creationId xmlns:a16="http://schemas.microsoft.com/office/drawing/2014/main" id="{152F6412-D370-CFC2-0335-960FE0AF8C6D}"/>
              </a:ext>
            </a:extLst>
          </p:cNvPr>
          <p:cNvSpPr>
            <a:spLocks noGrp="1"/>
          </p:cNvSpPr>
          <p:nvPr>
            <p:ph sz="quarter" idx="12"/>
          </p:nvPr>
        </p:nvSpPr>
        <p:spPr/>
        <p:txBody>
          <a:bodyPr vert="horz" lIns="0" tIns="0" rIns="0" bIns="0" rtlCol="0" anchor="t">
            <a:noAutofit/>
          </a:bodyPr>
          <a:lstStyle/>
          <a:p>
            <a:r>
              <a:rPr lang="en-US">
                <a:ea typeface="Roboto"/>
                <a:cs typeface="Roboto"/>
              </a:rPr>
              <a:t>Example DEIA Commitments for Home Energy Rebate Proposals</a:t>
            </a:r>
            <a:endParaRPr lang="en-US" b="0">
              <a:ea typeface="Roboto"/>
              <a:cs typeface="Roboto"/>
            </a:endParaRPr>
          </a:p>
          <a:p>
            <a:pPr lvl="2" indent="-342900">
              <a:lnSpc>
                <a:spcPct val="100000"/>
              </a:lnSpc>
              <a:spcBef>
                <a:spcPts val="0"/>
              </a:spcBef>
            </a:pPr>
            <a:r>
              <a:rPr lang="en-US"/>
              <a:t>Partner with MWBEs and veteran-owned businesses </a:t>
            </a:r>
            <a:r>
              <a:rPr lang="en-US">
                <a:ea typeface="+mn-lt"/>
                <a:cs typeface="+mn-lt"/>
              </a:rPr>
              <a:t>for delivering home energy upgrades funded by rebates or for home energy upgrade contractor support needs</a:t>
            </a:r>
            <a:r>
              <a:rPr lang="en-US"/>
              <a:t>.</a:t>
            </a:r>
            <a:endParaRPr lang="en-US" b="0">
              <a:ea typeface="Roboto"/>
              <a:cs typeface="Roboto"/>
            </a:endParaRPr>
          </a:p>
          <a:p>
            <a:pPr marL="228600" lvl="3" indent="0">
              <a:lnSpc>
                <a:spcPct val="100000"/>
              </a:lnSpc>
              <a:spcBef>
                <a:spcPts val="0"/>
              </a:spcBef>
              <a:buNone/>
            </a:pPr>
            <a:endParaRPr lang="en-US"/>
          </a:p>
          <a:p>
            <a:pPr lvl="2" indent="-342900">
              <a:lnSpc>
                <a:spcPct val="100000"/>
              </a:lnSpc>
              <a:spcBef>
                <a:spcPts val="0"/>
              </a:spcBef>
            </a:pPr>
            <a:r>
              <a:rPr lang="en-US"/>
              <a:t>Partner with workforce training organizations serving underrepresented communities and those facing systemic barriers to quality employment to fill positions for jobs using rebates.</a:t>
            </a:r>
            <a:endParaRPr lang="en-US" b="0">
              <a:ea typeface="Roboto"/>
              <a:cs typeface="Roboto"/>
            </a:endParaRPr>
          </a:p>
          <a:p>
            <a:pPr marL="228600" lvl="3" indent="0">
              <a:lnSpc>
                <a:spcPct val="100000"/>
              </a:lnSpc>
              <a:spcBef>
                <a:spcPts val="0"/>
              </a:spcBef>
              <a:buNone/>
            </a:pPr>
            <a:endParaRPr lang="en-US"/>
          </a:p>
          <a:p>
            <a:pPr lvl="2" indent="-342900">
              <a:lnSpc>
                <a:spcPct val="100000"/>
              </a:lnSpc>
              <a:spcBef>
                <a:spcPts val="0"/>
              </a:spcBef>
            </a:pPr>
            <a:r>
              <a:rPr lang="en-US"/>
              <a:t>Partner with organizations who can provide workers with comprehensive support services, such as childcare, mentoring, and transportation in increase representation and access.</a:t>
            </a:r>
            <a:endParaRPr lang="en-US" b="0">
              <a:ea typeface="Roboto"/>
              <a:cs typeface="Roboto"/>
            </a:endParaRPr>
          </a:p>
          <a:p>
            <a:endParaRPr lang="en-US" b="0">
              <a:ea typeface="Roboto"/>
              <a:cs typeface="Roboto"/>
            </a:endParaRPr>
          </a:p>
          <a:p>
            <a:endParaRPr lang="en-US">
              <a:ea typeface="Roboto"/>
              <a:cs typeface="Roboto"/>
            </a:endParaRPr>
          </a:p>
          <a:p>
            <a:pPr marL="342900" indent="-342900">
              <a:buChar char="•"/>
            </a:pPr>
            <a:endParaRPr lang="en-US" b="0">
              <a:ea typeface="Roboto"/>
              <a:cs typeface="Roboto"/>
            </a:endParaRPr>
          </a:p>
          <a:p>
            <a:pPr marL="342900" indent="-342900">
              <a:buChar char="•"/>
            </a:pPr>
            <a:endParaRPr lang="en-US">
              <a:ea typeface="Roboto"/>
              <a:cs typeface="Roboto"/>
            </a:endParaRPr>
          </a:p>
          <a:p>
            <a:endParaRPr lang="en-US">
              <a:ea typeface="Roboto"/>
              <a:cs typeface="Roboto"/>
            </a:endParaRPr>
          </a:p>
          <a:p>
            <a:endParaRPr lang="en-US">
              <a:ea typeface="Roboto"/>
              <a:cs typeface="Roboto"/>
            </a:endParaRPr>
          </a:p>
        </p:txBody>
      </p:sp>
    </p:spTree>
    <p:extLst>
      <p:ext uri="{BB962C8B-B14F-4D97-AF65-F5344CB8AC3E}">
        <p14:creationId xmlns:p14="http://schemas.microsoft.com/office/powerpoint/2010/main" val="2955284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8711-1CB6-5D60-05F5-72DA90115144}"/>
              </a:ext>
            </a:extLst>
          </p:cNvPr>
          <p:cNvSpPr>
            <a:spLocks noGrp="1"/>
          </p:cNvSpPr>
          <p:nvPr>
            <p:ph type="title"/>
          </p:nvPr>
        </p:nvSpPr>
        <p:spPr/>
        <p:txBody>
          <a:bodyPr/>
          <a:lstStyle/>
          <a:p>
            <a:r>
              <a:rPr lang="en-US">
                <a:latin typeface="Roboto Lt"/>
                <a:cs typeface="Arial"/>
              </a:rPr>
              <a:t>What DEIA efforts can we fold into our CBP?</a:t>
            </a:r>
            <a:endParaRPr lang="en-US"/>
          </a:p>
        </p:txBody>
      </p:sp>
      <p:sp>
        <p:nvSpPr>
          <p:cNvPr id="3" name="Content Placeholder 2">
            <a:extLst>
              <a:ext uri="{FF2B5EF4-FFF2-40B4-BE49-F238E27FC236}">
                <a16:creationId xmlns:a16="http://schemas.microsoft.com/office/drawing/2014/main" id="{152F6412-D370-CFC2-0335-960FE0AF8C6D}"/>
              </a:ext>
            </a:extLst>
          </p:cNvPr>
          <p:cNvSpPr>
            <a:spLocks noGrp="1"/>
          </p:cNvSpPr>
          <p:nvPr>
            <p:ph sz="quarter" idx="12"/>
          </p:nvPr>
        </p:nvSpPr>
        <p:spPr>
          <a:xfrm>
            <a:off x="547083" y="1921940"/>
            <a:ext cx="11571402" cy="4170562"/>
          </a:xfrm>
        </p:spPr>
        <p:txBody>
          <a:bodyPr vert="horz" lIns="0" tIns="0" rIns="0" bIns="0" rtlCol="0" anchor="t">
            <a:noAutofit/>
          </a:bodyPr>
          <a:lstStyle/>
          <a:p>
            <a:r>
              <a:rPr lang="en-US">
                <a:solidFill>
                  <a:schemeClr val="accent1">
                    <a:lumMod val="50000"/>
                  </a:schemeClr>
                </a:solidFill>
                <a:ea typeface="Roboto"/>
                <a:cs typeface="Roboto"/>
              </a:rPr>
              <a:t>DEIA in Hiring/Procurement Today:</a:t>
            </a:r>
          </a:p>
          <a:p>
            <a:pPr marL="342900" indent="-342900">
              <a:buFont typeface="Arial,Sans-Serif" panose="020B0604020202020204" pitchFamily="34" charset="0"/>
              <a:buChar char="•"/>
            </a:pPr>
            <a:r>
              <a:rPr lang="en-US" sz="1800" b="0">
                <a:solidFill>
                  <a:schemeClr val="accent1">
                    <a:lumMod val="50000"/>
                  </a:schemeClr>
                </a:solidFill>
                <a:ea typeface="Roboto"/>
                <a:cs typeface="Roboto"/>
              </a:rPr>
              <a:t>What is your definition of Disadvantaged Community members? Is it the same for </a:t>
            </a:r>
            <a:r>
              <a:rPr lang="en-US" sz="1800" b="0">
                <a:solidFill>
                  <a:schemeClr val="accent1">
                    <a:lumMod val="50000"/>
                  </a:schemeClr>
                </a:solidFill>
                <a:ea typeface="+mj-lt"/>
                <a:cs typeface="+mj-lt"/>
              </a:rPr>
              <a:t>contractors? workforce</a:t>
            </a:r>
            <a:r>
              <a:rPr lang="en-US" sz="1800" b="0">
                <a:solidFill>
                  <a:schemeClr val="accent1">
                    <a:lumMod val="50000"/>
                  </a:schemeClr>
                </a:solidFill>
                <a:ea typeface="Roboto"/>
                <a:cs typeface="Roboto"/>
              </a:rPr>
              <a:t> providers?</a:t>
            </a:r>
          </a:p>
          <a:p>
            <a:pPr marL="342900" indent="-342900">
              <a:buChar char="•"/>
            </a:pPr>
            <a:r>
              <a:rPr lang="en-US" sz="1800" b="0">
                <a:solidFill>
                  <a:schemeClr val="accent1">
                    <a:lumMod val="50000"/>
                  </a:schemeClr>
                </a:solidFill>
                <a:ea typeface="Roboto"/>
                <a:cs typeface="Roboto"/>
              </a:rPr>
              <a:t>What are some examples that are working for hiring from these populations?</a:t>
            </a:r>
            <a:endParaRPr lang="en-US">
              <a:solidFill>
                <a:schemeClr val="accent1">
                  <a:lumMod val="50000"/>
                </a:schemeClr>
              </a:solidFill>
            </a:endParaRPr>
          </a:p>
          <a:p>
            <a:pPr marL="342900" indent="-342900">
              <a:buChar char="•"/>
            </a:pPr>
            <a:r>
              <a:rPr lang="en-US" sz="1800" b="0">
                <a:solidFill>
                  <a:schemeClr val="accent1">
                    <a:lumMod val="50000"/>
                  </a:schemeClr>
                </a:solidFill>
                <a:ea typeface="Roboto"/>
                <a:cs typeface="Roboto"/>
              </a:rPr>
              <a:t>Can these be scaled?</a:t>
            </a:r>
          </a:p>
          <a:p>
            <a:pPr marL="342900" indent="-342900">
              <a:buChar char="•"/>
            </a:pPr>
            <a:r>
              <a:rPr lang="en-US" sz="1800" b="0">
                <a:solidFill>
                  <a:schemeClr val="accent1">
                    <a:lumMod val="50000"/>
                  </a:schemeClr>
                </a:solidFill>
                <a:ea typeface="Roboto"/>
                <a:cs typeface="Roboto"/>
              </a:rPr>
              <a:t>What challenges or barriers exist?</a:t>
            </a:r>
          </a:p>
          <a:p>
            <a:pPr marL="342900" indent="-342900">
              <a:buChar char="•"/>
            </a:pPr>
            <a:r>
              <a:rPr lang="en-US" sz="1800" b="0">
                <a:solidFill>
                  <a:schemeClr val="accent1">
                    <a:lumMod val="50000"/>
                  </a:schemeClr>
                </a:solidFill>
                <a:ea typeface="Roboto"/>
                <a:cs typeface="Roboto"/>
              </a:rPr>
              <a:t>What additional support do we need to</a:t>
            </a:r>
            <a:r>
              <a:rPr lang="en-US" sz="1100" b="0">
                <a:solidFill>
                  <a:schemeClr val="accent1">
                    <a:lumMod val="50000"/>
                  </a:schemeClr>
                </a:solidFill>
                <a:ea typeface="+mj-lt"/>
                <a:cs typeface="+mj-lt"/>
              </a:rPr>
              <a:t> </a:t>
            </a:r>
            <a:r>
              <a:rPr lang="en-US" sz="1800" b="0">
                <a:solidFill>
                  <a:schemeClr val="accent1">
                    <a:lumMod val="50000"/>
                  </a:schemeClr>
                </a:solidFill>
                <a:ea typeface="Roboto"/>
                <a:cs typeface="Roboto"/>
              </a:rPr>
              <a:t>reach underrepresented businesses and connect with  training organizations to meet DEIA goals?</a:t>
            </a:r>
          </a:p>
          <a:p>
            <a:r>
              <a:rPr lang="en-US">
                <a:solidFill>
                  <a:schemeClr val="accent1">
                    <a:lumMod val="50000"/>
                  </a:schemeClr>
                </a:solidFill>
                <a:ea typeface="Roboto"/>
                <a:cs typeface="Roboto"/>
              </a:rPr>
              <a:t>Scaling efforts to align DEIA commitments with IRA-funded program requirements:</a:t>
            </a:r>
            <a:endParaRPr lang="en-US" sz="1800" b="0">
              <a:solidFill>
                <a:schemeClr val="accent1">
                  <a:lumMod val="50000"/>
                </a:schemeClr>
              </a:solidFill>
              <a:ea typeface="Roboto"/>
              <a:cs typeface="Roboto"/>
            </a:endParaRPr>
          </a:p>
          <a:p>
            <a:pPr marL="342900" indent="-342900">
              <a:buChar char="•"/>
            </a:pPr>
            <a:r>
              <a:rPr lang="en-US" sz="1800" b="0">
                <a:solidFill>
                  <a:schemeClr val="accent1">
                    <a:lumMod val="50000"/>
                  </a:schemeClr>
                </a:solidFill>
                <a:ea typeface="Roboto"/>
                <a:cs typeface="Roboto"/>
              </a:rPr>
              <a:t>Which options are most aligned to the DEIA objectives?</a:t>
            </a:r>
          </a:p>
          <a:p>
            <a:pPr marL="342900" indent="-342900">
              <a:buChar char="•"/>
            </a:pPr>
            <a:r>
              <a:rPr lang="en-US" sz="1800" b="0">
                <a:solidFill>
                  <a:schemeClr val="accent1">
                    <a:lumMod val="50000"/>
                  </a:schemeClr>
                </a:solidFill>
                <a:ea typeface="Roboto"/>
                <a:cs typeface="Roboto"/>
              </a:rPr>
              <a:t>Which are best positioned to scale? </a:t>
            </a:r>
          </a:p>
          <a:p>
            <a:pPr marL="342900" indent="-342900">
              <a:buChar char="•"/>
            </a:pPr>
            <a:r>
              <a:rPr lang="en-US" sz="1800" b="0">
                <a:solidFill>
                  <a:schemeClr val="accent1">
                    <a:lumMod val="50000"/>
                  </a:schemeClr>
                </a:solidFill>
                <a:ea typeface="Roboto"/>
                <a:cs typeface="Roboto"/>
              </a:rPr>
              <a:t>What actions need to be taken to ensure DEIA opportunities are achievable across the industry?</a:t>
            </a:r>
            <a:endParaRPr lang="en-US">
              <a:solidFill>
                <a:schemeClr val="accent1">
                  <a:lumMod val="50000"/>
                </a:schemeClr>
              </a:solidFill>
            </a:endParaRPr>
          </a:p>
          <a:p>
            <a:pPr marL="342900" indent="-342900">
              <a:buChar char="•"/>
            </a:pPr>
            <a:endParaRPr lang="en-US" sz="1800" b="0">
              <a:solidFill>
                <a:schemeClr val="accent1">
                  <a:lumMod val="50000"/>
                </a:schemeClr>
              </a:solidFill>
              <a:ea typeface="+mj-lt"/>
              <a:cs typeface="+mj-lt"/>
            </a:endParaRPr>
          </a:p>
          <a:p>
            <a:pPr marL="342900" indent="-342900">
              <a:buChar char="•"/>
            </a:pPr>
            <a:endParaRPr lang="en-US" sz="1800" b="0">
              <a:solidFill>
                <a:schemeClr val="accent1">
                  <a:lumMod val="50000"/>
                </a:schemeClr>
              </a:solidFill>
              <a:ea typeface="+mj-lt"/>
              <a:cs typeface="+mj-lt"/>
            </a:endParaRPr>
          </a:p>
          <a:p>
            <a:endParaRPr lang="en-US">
              <a:solidFill>
                <a:srgbClr val="F2A900"/>
              </a:solidFill>
              <a:ea typeface="+mj-lt"/>
              <a:cs typeface="+mj-lt"/>
            </a:endParaRPr>
          </a:p>
          <a:p>
            <a:endParaRPr lang="en-US" sz="1800" b="0">
              <a:solidFill>
                <a:srgbClr val="002D72"/>
              </a:solidFill>
              <a:ea typeface="Roboto"/>
              <a:cs typeface="Roboto"/>
            </a:endParaRPr>
          </a:p>
          <a:p>
            <a:endParaRPr lang="en-US">
              <a:ea typeface="Roboto"/>
              <a:cs typeface="Roboto"/>
            </a:endParaRPr>
          </a:p>
        </p:txBody>
      </p:sp>
    </p:spTree>
    <p:extLst>
      <p:ext uri="{BB962C8B-B14F-4D97-AF65-F5344CB8AC3E}">
        <p14:creationId xmlns:p14="http://schemas.microsoft.com/office/powerpoint/2010/main" val="1121508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40F73-547C-1E41-932F-39D907ECD82E}"/>
              </a:ext>
            </a:extLst>
          </p:cNvPr>
          <p:cNvSpPr>
            <a:spLocks noGrp="1"/>
          </p:cNvSpPr>
          <p:nvPr>
            <p:ph type="title"/>
          </p:nvPr>
        </p:nvSpPr>
        <p:spPr/>
        <p:txBody>
          <a:bodyPr/>
          <a:lstStyle/>
          <a:p>
            <a:r>
              <a:rPr lang="en-US">
                <a:latin typeface="Roboto Lt"/>
                <a:cs typeface="Arial"/>
              </a:rPr>
              <a:t>Promoting and quantifying DEIA benefits</a:t>
            </a:r>
            <a:endParaRPr lang="en-US"/>
          </a:p>
        </p:txBody>
      </p:sp>
      <p:sp>
        <p:nvSpPr>
          <p:cNvPr id="3" name="Content Placeholder 2">
            <a:extLst>
              <a:ext uri="{FF2B5EF4-FFF2-40B4-BE49-F238E27FC236}">
                <a16:creationId xmlns:a16="http://schemas.microsoft.com/office/drawing/2014/main" id="{5859F91C-CBB4-41CB-1EDB-434D41B8F2EF}"/>
              </a:ext>
            </a:extLst>
          </p:cNvPr>
          <p:cNvSpPr>
            <a:spLocks noGrp="1"/>
          </p:cNvSpPr>
          <p:nvPr>
            <p:ph sz="quarter" idx="12"/>
          </p:nvPr>
        </p:nvSpPr>
        <p:spPr/>
        <p:txBody>
          <a:bodyPr vert="horz" lIns="0" tIns="0" rIns="0" bIns="0" rtlCol="0" anchor="t">
            <a:noAutofit/>
          </a:bodyPr>
          <a:lstStyle/>
          <a:p>
            <a:r>
              <a:rPr lang="en-US">
                <a:solidFill>
                  <a:schemeClr val="accent1"/>
                </a:solidFill>
                <a:ea typeface="Roboto"/>
                <a:cs typeface="Roboto"/>
              </a:rPr>
              <a:t>How can New York encourage the delivery of home efficiency rebates to disadvantaged communities? </a:t>
            </a:r>
            <a:endParaRPr lang="en-US">
              <a:solidFill>
                <a:schemeClr val="accent1"/>
              </a:solidFill>
            </a:endParaRPr>
          </a:p>
          <a:p>
            <a:pPr marL="342900" indent="-342900">
              <a:buChar char="•"/>
            </a:pPr>
            <a:r>
              <a:rPr lang="en-US" sz="1800" b="0">
                <a:solidFill>
                  <a:schemeClr val="accent1"/>
                </a:solidFill>
                <a:ea typeface="Roboto"/>
                <a:cs typeface="Roboto"/>
              </a:rPr>
              <a:t>Are incentive payments for contractors or aggregators sufficient? </a:t>
            </a:r>
            <a:endParaRPr lang="en-US" sz="1800">
              <a:solidFill>
                <a:schemeClr val="accent1"/>
              </a:solidFill>
              <a:ea typeface="Roboto"/>
              <a:cs typeface="Roboto"/>
            </a:endParaRPr>
          </a:p>
          <a:p>
            <a:pPr marL="342900" indent="-342900">
              <a:buChar char="•"/>
            </a:pPr>
            <a:r>
              <a:rPr lang="en-US" sz="1800" b="0">
                <a:solidFill>
                  <a:schemeClr val="accent1"/>
                </a:solidFill>
                <a:ea typeface="Roboto"/>
                <a:cs typeface="Roboto"/>
              </a:rPr>
              <a:t>Are there other methods we should consider?</a:t>
            </a:r>
            <a:endParaRPr lang="en-US" sz="1800">
              <a:solidFill>
                <a:schemeClr val="accent1"/>
              </a:solidFill>
              <a:ea typeface="Roboto"/>
              <a:cs typeface="Roboto"/>
            </a:endParaRPr>
          </a:p>
          <a:p>
            <a:r>
              <a:rPr lang="en-US">
                <a:solidFill>
                  <a:schemeClr val="accent1"/>
                </a:solidFill>
                <a:ea typeface="Roboto"/>
                <a:cs typeface="Roboto"/>
              </a:rPr>
              <a:t>How can New York ensure that applicable benefits flow to disadvantaged communities?</a:t>
            </a:r>
          </a:p>
          <a:p>
            <a:pPr marL="342900" indent="-342900">
              <a:buChar char="•"/>
            </a:pPr>
            <a:r>
              <a:rPr lang="en-US" sz="1800" b="0">
                <a:solidFill>
                  <a:schemeClr val="accent1"/>
                </a:solidFill>
                <a:ea typeface="Roboto"/>
                <a:cs typeface="Roboto"/>
              </a:rPr>
              <a:t>What do we need to create the best systems to deliver Direct benefits (e.g. energy savings, cost savings, pollution reduction, health and safety benefits)?</a:t>
            </a:r>
          </a:p>
          <a:p>
            <a:pPr marL="342900" indent="-342900">
              <a:buChar char="•"/>
            </a:pPr>
            <a:r>
              <a:rPr lang="en-US" sz="1800" b="0">
                <a:solidFill>
                  <a:schemeClr val="accent1"/>
                </a:solidFill>
                <a:ea typeface="Roboto"/>
                <a:cs typeface="Roboto"/>
              </a:rPr>
              <a:t>What must we do to ensure and track the Economic benefits? (e.g. jobs, quality of jobs supported by rebate investments and the contracts and economic activity enabled by rebates).</a:t>
            </a:r>
          </a:p>
          <a:p>
            <a:endParaRPr lang="en-US" b="0">
              <a:solidFill>
                <a:srgbClr val="002D72"/>
              </a:solidFill>
              <a:ea typeface="Roboto"/>
              <a:cs typeface="Roboto"/>
            </a:endParaRPr>
          </a:p>
          <a:p>
            <a:endParaRPr lang="en-US">
              <a:ea typeface="Roboto"/>
              <a:cs typeface="Roboto"/>
            </a:endParaRPr>
          </a:p>
        </p:txBody>
      </p:sp>
    </p:spTree>
    <p:extLst>
      <p:ext uri="{BB962C8B-B14F-4D97-AF65-F5344CB8AC3E}">
        <p14:creationId xmlns:p14="http://schemas.microsoft.com/office/powerpoint/2010/main" val="32854621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5E2153-9418-2114-8958-52B31B36252F}"/>
              </a:ext>
            </a:extLst>
          </p:cNvPr>
          <p:cNvSpPr>
            <a:spLocks noGrp="1"/>
          </p:cNvSpPr>
          <p:nvPr>
            <p:ph sz="quarter" idx="11"/>
          </p:nvPr>
        </p:nvSpPr>
        <p:spPr>
          <a:xfrm>
            <a:off x="559336" y="2418735"/>
            <a:ext cx="11090028" cy="4074139"/>
          </a:xfrm>
        </p:spPr>
        <p:txBody>
          <a:bodyPr vert="horz" lIns="0" tIns="0" rIns="0" bIns="0" numCol="1" spcCol="0" rtlCol="0" anchor="t">
            <a:noAutofit/>
          </a:bodyPr>
          <a:lstStyle/>
          <a:p>
            <a:r>
              <a:rPr lang="en-US" sz="5400"/>
              <a:t>Break Out Room 5</a:t>
            </a:r>
          </a:p>
          <a:p>
            <a:r>
              <a:rPr lang="en-US" sz="3200" b="0" i="1">
                <a:latin typeface="Calibri"/>
                <a:ea typeface="Roboto"/>
                <a:cs typeface="Calibri"/>
              </a:rPr>
              <a:t>Discussion of Program Design Options</a:t>
            </a:r>
            <a:endParaRPr lang="en-US" sz="3200" b="0">
              <a:latin typeface="Calibri"/>
              <a:ea typeface="Roboto"/>
              <a:cs typeface="Calibri"/>
            </a:endParaRPr>
          </a:p>
        </p:txBody>
      </p:sp>
    </p:spTree>
    <p:extLst>
      <p:ext uri="{BB962C8B-B14F-4D97-AF65-F5344CB8AC3E}">
        <p14:creationId xmlns:p14="http://schemas.microsoft.com/office/powerpoint/2010/main" val="2010002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a:latin typeface="Roboto Lt"/>
                <a:cs typeface="Arial"/>
              </a:rPr>
              <a:t>Discussion Overview</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r>
              <a:rPr lang="en-US" sz="3200" b="0">
                <a:solidFill>
                  <a:schemeClr val="accent1">
                    <a:lumMod val="50000"/>
                  </a:schemeClr>
                </a:solidFill>
                <a:cs typeface="Calibri"/>
              </a:rPr>
              <a:t>This breakout session will be used for NYSERDA to gather input from contractors about key program design elements that can help NYSERDA to support contractors in selling through with IRA funds.  The group will discuss key workflow and program system considerations, the use of standard packages of measures, and different ways to leverage IRA funds for maximum impact. </a:t>
            </a:r>
          </a:p>
        </p:txBody>
      </p:sp>
    </p:spTree>
    <p:extLst>
      <p:ext uri="{BB962C8B-B14F-4D97-AF65-F5344CB8AC3E}">
        <p14:creationId xmlns:p14="http://schemas.microsoft.com/office/powerpoint/2010/main" val="20375318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11B3-09C8-6683-6C5A-00D473A97772}"/>
              </a:ext>
            </a:extLst>
          </p:cNvPr>
          <p:cNvSpPr>
            <a:spLocks noGrp="1"/>
          </p:cNvSpPr>
          <p:nvPr>
            <p:ph type="title"/>
          </p:nvPr>
        </p:nvSpPr>
        <p:spPr/>
        <p:txBody>
          <a:bodyPr/>
          <a:lstStyle/>
          <a:p>
            <a:r>
              <a:rPr lang="en-US" sz="4100">
                <a:latin typeface="Roboto Lt"/>
                <a:cs typeface="Arial"/>
              </a:rPr>
              <a:t>Discussion Questions</a:t>
            </a:r>
            <a:endParaRPr lang="en-US"/>
          </a:p>
        </p:txBody>
      </p:sp>
      <p:sp>
        <p:nvSpPr>
          <p:cNvPr id="3" name="Content Placeholder 2">
            <a:extLst>
              <a:ext uri="{FF2B5EF4-FFF2-40B4-BE49-F238E27FC236}">
                <a16:creationId xmlns:a16="http://schemas.microsoft.com/office/drawing/2014/main" id="{F218F971-E800-7670-6872-DB3F98BDBC13}"/>
              </a:ext>
            </a:extLst>
          </p:cNvPr>
          <p:cNvSpPr>
            <a:spLocks noGrp="1"/>
          </p:cNvSpPr>
          <p:nvPr>
            <p:ph sz="quarter" idx="12"/>
          </p:nvPr>
        </p:nvSpPr>
        <p:spPr/>
        <p:txBody>
          <a:bodyPr vert="horz" lIns="0" tIns="0" rIns="0" bIns="0" rtlCol="0" anchor="t">
            <a:noAutofit/>
          </a:bodyPr>
          <a:lstStyle/>
          <a:p>
            <a:pPr marL="457200" lvl="2" indent="-457200">
              <a:buAutoNum type="arabicPeriod"/>
            </a:pPr>
            <a:r>
              <a:rPr lang="en-US" sz="2400">
                <a:solidFill>
                  <a:schemeClr val="accent1">
                    <a:lumMod val="50000"/>
                  </a:schemeClr>
                </a:solidFill>
                <a:latin typeface="+mj-lt"/>
                <a:cs typeface="Calibri"/>
              </a:rPr>
              <a:t>How can we support contractors in selling work with IRA?</a:t>
            </a:r>
            <a:endParaRPr lang="en-US">
              <a:solidFill>
                <a:schemeClr val="accent1">
                  <a:lumMod val="50000"/>
                </a:schemeClr>
              </a:solidFill>
              <a:latin typeface="+mj-lt"/>
            </a:endParaRPr>
          </a:p>
          <a:p>
            <a:pPr marL="457200" lvl="2" indent="-457200">
              <a:buAutoNum type="arabicPeriod"/>
            </a:pPr>
            <a:r>
              <a:rPr lang="en-US" sz="2400">
                <a:solidFill>
                  <a:schemeClr val="accent1">
                    <a:lumMod val="50000"/>
                  </a:schemeClr>
                </a:solidFill>
                <a:latin typeface="+mj-lt"/>
                <a:cs typeface="Calibri"/>
              </a:rPr>
              <a:t>Guiding customers toward electrification</a:t>
            </a:r>
            <a:endParaRPr lang="en-US" sz="2400">
              <a:solidFill>
                <a:schemeClr val="accent1">
                  <a:lumMod val="50000"/>
                </a:schemeClr>
              </a:solidFill>
              <a:latin typeface="+mj-lt"/>
              <a:ea typeface="Roboto"/>
              <a:cs typeface="Calibri"/>
            </a:endParaRPr>
          </a:p>
          <a:p>
            <a:pPr marL="457200" lvl="2" indent="-457200">
              <a:buAutoNum type="arabicPeriod"/>
            </a:pPr>
            <a:r>
              <a:rPr lang="en-US" sz="2400">
                <a:solidFill>
                  <a:schemeClr val="accent1">
                    <a:lumMod val="50000"/>
                  </a:schemeClr>
                </a:solidFill>
                <a:latin typeface="+mj-lt"/>
                <a:cs typeface="Calibri"/>
              </a:rPr>
              <a:t>What are the impacts you foresee/concerns to address</a:t>
            </a:r>
            <a:endParaRPr lang="en-US" sz="2400">
              <a:solidFill>
                <a:schemeClr val="accent1">
                  <a:lumMod val="50000"/>
                </a:schemeClr>
              </a:solidFill>
              <a:latin typeface="+mj-lt"/>
              <a:ea typeface="Roboto"/>
              <a:cs typeface="Calibri"/>
            </a:endParaRPr>
          </a:p>
          <a:p>
            <a:pPr marL="457200" lvl="2" indent="-457200">
              <a:buAutoNum type="arabicPeriod"/>
            </a:pPr>
            <a:r>
              <a:rPr lang="en-US" sz="2400">
                <a:solidFill>
                  <a:schemeClr val="accent1">
                    <a:lumMod val="50000"/>
                  </a:schemeClr>
                </a:solidFill>
                <a:latin typeface="+mj-lt"/>
                <a:cs typeface="Calibri"/>
              </a:rPr>
              <a:t>What do you need to know up front </a:t>
            </a:r>
            <a:endParaRPr lang="en-US" sz="2400">
              <a:solidFill>
                <a:schemeClr val="accent1">
                  <a:lumMod val="50000"/>
                </a:schemeClr>
              </a:solidFill>
              <a:latin typeface="+mj-lt"/>
              <a:ea typeface="Roboto"/>
              <a:cs typeface="Calibri"/>
            </a:endParaRPr>
          </a:p>
          <a:p>
            <a:pPr marL="457200" lvl="2" indent="-457200">
              <a:buAutoNum type="arabicPeriod"/>
            </a:pPr>
            <a:r>
              <a:rPr lang="en-US" sz="2400">
                <a:solidFill>
                  <a:schemeClr val="accent1">
                    <a:lumMod val="50000"/>
                  </a:schemeClr>
                </a:solidFill>
                <a:latin typeface="+mj-lt"/>
                <a:cs typeface="Calibri"/>
              </a:rPr>
              <a:t>What else needs to be done systematically (NYHEP, Compass) to support business. End goal, a unified process and system.</a:t>
            </a:r>
            <a:endParaRPr lang="en-US" sz="2400">
              <a:solidFill>
                <a:schemeClr val="accent1">
                  <a:lumMod val="50000"/>
                </a:schemeClr>
              </a:solidFill>
              <a:latin typeface="+mj-lt"/>
              <a:ea typeface="Roboto"/>
              <a:cs typeface="Calibri"/>
            </a:endParaRPr>
          </a:p>
          <a:p>
            <a:pPr marL="457200" lvl="2" indent="-457200">
              <a:buAutoNum type="arabicPeriod"/>
            </a:pPr>
            <a:r>
              <a:rPr lang="en-US" sz="2400">
                <a:solidFill>
                  <a:schemeClr val="accent1">
                    <a:lumMod val="50000"/>
                  </a:schemeClr>
                </a:solidFill>
                <a:latin typeface="+mj-lt"/>
                <a:cs typeface="Calibri"/>
              </a:rPr>
              <a:t>Feedback on working in Comfort Home, standard simulations/”packages” approach and leveraging IRA funds to expand that</a:t>
            </a:r>
            <a:endParaRPr lang="en-US" sz="2400">
              <a:solidFill>
                <a:schemeClr val="accent1">
                  <a:lumMod val="50000"/>
                </a:schemeClr>
              </a:solidFill>
              <a:latin typeface="+mj-lt"/>
              <a:ea typeface="Roboto"/>
              <a:cs typeface="Calibri"/>
            </a:endParaRPr>
          </a:p>
          <a:p>
            <a:endParaRPr lang="en-US">
              <a:solidFill>
                <a:schemeClr val="tx1"/>
              </a:solidFill>
              <a:ea typeface="Roboto"/>
              <a:cs typeface="Roboto"/>
            </a:endParaRPr>
          </a:p>
        </p:txBody>
      </p:sp>
    </p:spTree>
    <p:extLst>
      <p:ext uri="{BB962C8B-B14F-4D97-AF65-F5344CB8AC3E}">
        <p14:creationId xmlns:p14="http://schemas.microsoft.com/office/powerpoint/2010/main" val="2674257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6686-43DE-4004-CF1E-79AEBBAC1923}"/>
              </a:ext>
            </a:extLst>
          </p:cNvPr>
          <p:cNvSpPr>
            <a:spLocks noGrp="1"/>
          </p:cNvSpPr>
          <p:nvPr>
            <p:ph type="title"/>
          </p:nvPr>
        </p:nvSpPr>
        <p:spPr/>
        <p:txBody>
          <a:bodyPr/>
          <a:lstStyle/>
          <a:p>
            <a:r>
              <a:rPr lang="en-US" b="1">
                <a:latin typeface="Roboto Lt"/>
                <a:cs typeface="Arial"/>
              </a:rPr>
              <a:t>Closing and Next Steps</a:t>
            </a:r>
            <a:endParaRPr lang="en-US" b="1"/>
          </a:p>
        </p:txBody>
      </p:sp>
      <p:sp>
        <p:nvSpPr>
          <p:cNvPr id="3" name="Content Placeholder 2">
            <a:extLst>
              <a:ext uri="{FF2B5EF4-FFF2-40B4-BE49-F238E27FC236}">
                <a16:creationId xmlns:a16="http://schemas.microsoft.com/office/drawing/2014/main" id="{A031DCF1-3C2A-5983-EF92-1807BA4E81D9}"/>
              </a:ext>
            </a:extLst>
          </p:cNvPr>
          <p:cNvSpPr>
            <a:spLocks noGrp="1"/>
          </p:cNvSpPr>
          <p:nvPr>
            <p:ph sz="quarter" idx="12"/>
          </p:nvPr>
        </p:nvSpPr>
        <p:spPr>
          <a:xfrm>
            <a:off x="4829073" y="2315338"/>
            <a:ext cx="7363563" cy="4170562"/>
          </a:xfrm>
        </p:spPr>
        <p:txBody>
          <a:bodyPr vert="horz" lIns="0" tIns="0" rIns="0" bIns="0" rtlCol="0" anchor="t">
            <a:noAutofit/>
          </a:bodyPr>
          <a:lstStyle/>
          <a:p>
            <a:pPr marL="342900" indent="-342900">
              <a:buFont typeface="Arial,Sans-Serif"/>
              <a:buChar char="•"/>
            </a:pPr>
            <a:r>
              <a:rPr lang="en-US" b="0" u="sng">
                <a:ea typeface="+mj-lt"/>
                <a:cs typeface="+mj-lt"/>
              </a:rPr>
              <a:t>Feedback on Your Experience</a:t>
            </a:r>
            <a:r>
              <a:rPr lang="en-US">
                <a:ea typeface="+mj-lt"/>
                <a:cs typeface="+mj-lt"/>
              </a:rPr>
              <a:t>: </a:t>
            </a:r>
            <a:r>
              <a:rPr lang="en-US" b="0">
                <a:ea typeface="+mj-lt"/>
                <a:cs typeface="+mj-lt"/>
              </a:rPr>
              <a:t>Please complete a feedback form using the QR code. Your input will help us improve on the IRA Stakeholder Engagement experience and better support stakeholder efforts to engage with NYSERDA programs.</a:t>
            </a:r>
            <a:r>
              <a:rPr lang="en-US" b="0" i="1">
                <a:ea typeface="+mj-lt"/>
                <a:cs typeface="+mj-lt"/>
              </a:rPr>
              <a:t> </a:t>
            </a:r>
            <a:r>
              <a:rPr lang="en-US" i="1">
                <a:ea typeface="+mj-lt"/>
                <a:cs typeface="+mj-lt"/>
              </a:rPr>
              <a:t>We ask that you complete this form by Monday, October 16, 2023.</a:t>
            </a:r>
            <a:endParaRPr lang="en-US" b="0">
              <a:ea typeface="+mj-lt"/>
              <a:cs typeface="+mj-lt"/>
            </a:endParaRPr>
          </a:p>
          <a:p>
            <a:endParaRPr lang="en-US" b="0">
              <a:ea typeface="Roboto"/>
              <a:cs typeface="Roboto"/>
            </a:endParaRPr>
          </a:p>
        </p:txBody>
      </p:sp>
      <p:pic>
        <p:nvPicPr>
          <p:cNvPr id="4" name="Picture 3" descr="Qr code&#10;&#10;Description automatically generated">
            <a:extLst>
              <a:ext uri="{FF2B5EF4-FFF2-40B4-BE49-F238E27FC236}">
                <a16:creationId xmlns:a16="http://schemas.microsoft.com/office/drawing/2014/main" id="{65B2511D-8EE2-646C-8E58-E6B3ADA160CB}"/>
              </a:ext>
            </a:extLst>
          </p:cNvPr>
          <p:cNvPicPr>
            <a:picLocks noChangeAspect="1"/>
          </p:cNvPicPr>
          <p:nvPr/>
        </p:nvPicPr>
        <p:blipFill>
          <a:blip r:embed="rId2"/>
          <a:stretch>
            <a:fillRect/>
          </a:stretch>
        </p:blipFill>
        <p:spPr>
          <a:xfrm>
            <a:off x="138023" y="2158042"/>
            <a:ext cx="4410973" cy="4468483"/>
          </a:xfrm>
          <a:prstGeom prst="rect">
            <a:avLst/>
          </a:prstGeom>
        </p:spPr>
      </p:pic>
    </p:spTree>
    <p:extLst>
      <p:ext uri="{BB962C8B-B14F-4D97-AF65-F5344CB8AC3E}">
        <p14:creationId xmlns:p14="http://schemas.microsoft.com/office/powerpoint/2010/main" val="3264578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0DEB-F69E-D26F-5249-71224F7A4865}"/>
              </a:ext>
            </a:extLst>
          </p:cNvPr>
          <p:cNvSpPr>
            <a:spLocks noGrp="1"/>
          </p:cNvSpPr>
          <p:nvPr>
            <p:ph type="title"/>
          </p:nvPr>
        </p:nvSpPr>
        <p:spPr/>
        <p:txBody>
          <a:bodyPr/>
          <a:lstStyle/>
          <a:p>
            <a:r>
              <a:rPr lang="en-US">
                <a:latin typeface="Roboto Lt"/>
                <a:cs typeface="Arial"/>
              </a:rPr>
              <a:t>Objectives:</a:t>
            </a:r>
            <a:endParaRPr lang="en-US"/>
          </a:p>
        </p:txBody>
      </p:sp>
      <p:sp>
        <p:nvSpPr>
          <p:cNvPr id="3" name="Content Placeholder 2">
            <a:extLst>
              <a:ext uri="{FF2B5EF4-FFF2-40B4-BE49-F238E27FC236}">
                <a16:creationId xmlns:a16="http://schemas.microsoft.com/office/drawing/2014/main" id="{CA16EE09-70E0-18C8-2B3C-CFAD6AC55DF9}"/>
              </a:ext>
            </a:extLst>
          </p:cNvPr>
          <p:cNvSpPr>
            <a:spLocks noGrp="1"/>
          </p:cNvSpPr>
          <p:nvPr>
            <p:ph sz="quarter" idx="12"/>
          </p:nvPr>
        </p:nvSpPr>
        <p:spPr/>
        <p:txBody>
          <a:bodyPr vert="horz" lIns="0" tIns="0" rIns="0" bIns="0" rtlCol="0" anchor="t">
            <a:noAutofit/>
          </a:bodyPr>
          <a:lstStyle/>
          <a:p>
            <a:r>
              <a:rPr lang="en-US" sz="2000" b="0">
                <a:solidFill>
                  <a:srgbClr val="002060"/>
                </a:solidFill>
                <a:ea typeface="Roboto"/>
                <a:cs typeface="Roboto"/>
              </a:rPr>
              <a:t>Solicit stakeholder input to: </a:t>
            </a:r>
          </a:p>
          <a:p>
            <a:pPr marL="342900" indent="-342900">
              <a:buFont typeface="Calibri" panose="020B0604020202020204" pitchFamily="34" charset="0"/>
              <a:buChar char="-"/>
            </a:pPr>
            <a:r>
              <a:rPr lang="en-US" sz="2000" b="0">
                <a:solidFill>
                  <a:srgbClr val="002060"/>
                </a:solidFill>
                <a:ea typeface="Roboto"/>
                <a:cs typeface="Roboto"/>
              </a:rPr>
              <a:t>Ensure design and deployment of IRA Home Energy Rebate Programs will serve Disadvantaged Communities (DACs) with a focus on program design and outreach</a:t>
            </a:r>
          </a:p>
          <a:p>
            <a:pPr marL="342900" indent="-342900">
              <a:buFont typeface="Calibri" panose="020B0604020202020204" pitchFamily="34" charset="0"/>
              <a:buChar char="-"/>
            </a:pPr>
            <a:r>
              <a:rPr lang="en-US" sz="2000" b="0">
                <a:solidFill>
                  <a:srgbClr val="002060"/>
                </a:solidFill>
                <a:ea typeface="Roboto"/>
                <a:cs typeface="Roboto"/>
              </a:rPr>
              <a:t>To understand regional needs to better serve homeowners and residents statewide</a:t>
            </a:r>
          </a:p>
          <a:p>
            <a:pPr marL="342900" indent="-342900">
              <a:buFont typeface="Calibri" panose="020B0604020202020204" pitchFamily="34" charset="0"/>
              <a:buChar char="-"/>
            </a:pPr>
            <a:r>
              <a:rPr lang="en-US" sz="2000" b="0">
                <a:solidFill>
                  <a:srgbClr val="002060"/>
                </a:solidFill>
                <a:ea typeface="Roboto"/>
                <a:cs typeface="Roboto"/>
              </a:rPr>
              <a:t>Use stakeholder input to align program design decisions to meet identified needs</a:t>
            </a:r>
          </a:p>
          <a:p>
            <a:r>
              <a:rPr lang="en-US" sz="2000" b="0">
                <a:solidFill>
                  <a:srgbClr val="002060"/>
                </a:solidFill>
                <a:ea typeface="Roboto"/>
                <a:cs typeface="Roboto"/>
              </a:rPr>
              <a:t>A series of 3 meetings is planned:</a:t>
            </a:r>
            <a:endParaRPr lang="en-US" b="0">
              <a:solidFill>
                <a:srgbClr val="002060"/>
              </a:solidFill>
            </a:endParaRPr>
          </a:p>
          <a:p>
            <a:pPr marL="457200" indent="-457200">
              <a:buAutoNum type="arabicPeriod"/>
            </a:pPr>
            <a:r>
              <a:rPr lang="en-US" sz="2000" b="0">
                <a:solidFill>
                  <a:srgbClr val="002060"/>
                </a:solidFill>
                <a:ea typeface="Roboto"/>
                <a:cs typeface="Roboto"/>
              </a:rPr>
              <a:t>Preliminary, grounding and program design (today!)</a:t>
            </a:r>
          </a:p>
          <a:p>
            <a:pPr marL="457200" indent="-457200">
              <a:buAutoNum type="arabicPeriod"/>
            </a:pPr>
            <a:r>
              <a:rPr lang="en-US" sz="2000" b="0">
                <a:solidFill>
                  <a:srgbClr val="002060"/>
                </a:solidFill>
                <a:ea typeface="Roboto"/>
                <a:cs typeface="Roboto"/>
              </a:rPr>
              <a:t>Review of final design (Q1/2 2024)</a:t>
            </a:r>
          </a:p>
          <a:p>
            <a:pPr marL="457200" indent="-457200">
              <a:buAutoNum type="arabicPeriod"/>
            </a:pPr>
            <a:r>
              <a:rPr lang="en-US" sz="2000" b="0">
                <a:solidFill>
                  <a:srgbClr val="002060"/>
                </a:solidFill>
                <a:ea typeface="Roboto"/>
                <a:cs typeface="Roboto"/>
              </a:rPr>
              <a:t>Post deployment check-in (Q3 2024)</a:t>
            </a:r>
          </a:p>
        </p:txBody>
      </p:sp>
    </p:spTree>
    <p:extLst>
      <p:ext uri="{BB962C8B-B14F-4D97-AF65-F5344CB8AC3E}">
        <p14:creationId xmlns:p14="http://schemas.microsoft.com/office/powerpoint/2010/main" val="259769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78847-4022-BAEF-D4B2-24C815BD60E7}"/>
              </a:ext>
            </a:extLst>
          </p:cNvPr>
          <p:cNvSpPr>
            <a:spLocks noGrp="1"/>
          </p:cNvSpPr>
          <p:nvPr>
            <p:ph type="title"/>
          </p:nvPr>
        </p:nvSpPr>
        <p:spPr/>
        <p:txBody>
          <a:bodyPr/>
          <a:lstStyle/>
          <a:p>
            <a:r>
              <a:rPr lang="en-US">
                <a:latin typeface="Roboto Lt"/>
                <a:cs typeface="Arial"/>
              </a:rPr>
              <a:t>Feedback Process</a:t>
            </a:r>
            <a:endParaRPr lang="en-US"/>
          </a:p>
        </p:txBody>
      </p:sp>
      <p:sp>
        <p:nvSpPr>
          <p:cNvPr id="3" name="Content Placeholder 2">
            <a:extLst>
              <a:ext uri="{FF2B5EF4-FFF2-40B4-BE49-F238E27FC236}">
                <a16:creationId xmlns:a16="http://schemas.microsoft.com/office/drawing/2014/main" id="{925463B0-EB7C-296B-56F9-60217C71559D}"/>
              </a:ext>
            </a:extLst>
          </p:cNvPr>
          <p:cNvSpPr>
            <a:spLocks noGrp="1"/>
          </p:cNvSpPr>
          <p:nvPr>
            <p:ph sz="quarter" idx="12"/>
          </p:nvPr>
        </p:nvSpPr>
        <p:spPr/>
        <p:txBody>
          <a:bodyPr vert="horz" lIns="0" tIns="0" rIns="0" bIns="0" rtlCol="0" anchor="t">
            <a:noAutofit/>
          </a:bodyPr>
          <a:lstStyle/>
          <a:p>
            <a:pPr marL="342900" indent="-342900">
              <a:buFont typeface="Arial" panose="020B0604020202020204" pitchFamily="34" charset="0"/>
              <a:buChar char="•"/>
            </a:pPr>
            <a:r>
              <a:rPr lang="en-US" b="0">
                <a:solidFill>
                  <a:srgbClr val="002060"/>
                </a:solidFill>
                <a:ea typeface="Roboto"/>
                <a:cs typeface="Roboto"/>
              </a:rPr>
              <a:t>There are 2 member-limited workgroups: Communities and Contractors</a:t>
            </a:r>
          </a:p>
          <a:p>
            <a:pPr marL="342900" indent="-342900">
              <a:buFont typeface="Arial" panose="020B0604020202020204" pitchFamily="34" charset="0"/>
              <a:buChar char="•"/>
            </a:pPr>
            <a:r>
              <a:rPr lang="en-US" b="0">
                <a:solidFill>
                  <a:srgbClr val="002060"/>
                </a:solidFill>
                <a:ea typeface="Roboto"/>
                <a:cs typeface="Roboto"/>
              </a:rPr>
              <a:t>NYSERDA is hosting a public webinar and an open in person forum that will be conducted through NYSERDA's Residential Market Advisory Group (RMAG)</a:t>
            </a:r>
          </a:p>
          <a:p>
            <a:pPr marL="342900" indent="-342900">
              <a:buFont typeface="Arial" panose="020B0604020202020204" pitchFamily="34" charset="0"/>
              <a:buChar char="•"/>
            </a:pPr>
            <a:r>
              <a:rPr lang="en-US" b="0">
                <a:solidFill>
                  <a:srgbClr val="002060"/>
                </a:solidFill>
                <a:ea typeface="Roboto"/>
                <a:cs typeface="Roboto"/>
              </a:rPr>
              <a:t>Each group will meet twice between now and Winter 2024</a:t>
            </a:r>
          </a:p>
          <a:p>
            <a:pPr marL="342900" indent="-342900">
              <a:buFont typeface="Arial" panose="020B0604020202020204" pitchFamily="34" charset="0"/>
              <a:buChar char="•"/>
            </a:pPr>
            <a:r>
              <a:rPr lang="en-US" b="0">
                <a:solidFill>
                  <a:srgbClr val="002060"/>
                </a:solidFill>
                <a:ea typeface="Roboto"/>
                <a:cs typeface="Roboto"/>
              </a:rPr>
              <a:t>NYSERDA is working to integrate stakeholder input and feedback to inform the implementation plan for the HER and HEAR programs to be submitted to the DOE for approval</a:t>
            </a:r>
          </a:p>
          <a:p>
            <a:pPr marL="342900" indent="-342900">
              <a:buFont typeface="Arial" panose="020B0604020202020204" pitchFamily="34" charset="0"/>
              <a:buChar char="•"/>
            </a:pPr>
            <a:r>
              <a:rPr lang="en-US" b="0">
                <a:solidFill>
                  <a:srgbClr val="002060"/>
                </a:solidFill>
                <a:ea typeface="Roboto"/>
                <a:cs typeface="Roboto"/>
              </a:rPr>
              <a:t>After the plan is reviewed and approved by DOE, NYSERDA will continue work with stakeholders to ensure equitable deployment of the programs</a:t>
            </a:r>
          </a:p>
        </p:txBody>
      </p:sp>
    </p:spTree>
    <p:extLst>
      <p:ext uri="{BB962C8B-B14F-4D97-AF65-F5344CB8AC3E}">
        <p14:creationId xmlns:p14="http://schemas.microsoft.com/office/powerpoint/2010/main" val="327443276"/>
      </p:ext>
    </p:extLst>
  </p:cSld>
  <p:clrMapOvr>
    <a:masterClrMapping/>
  </p:clrMapOvr>
</p:sld>
</file>

<file path=ppt/theme/theme1.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Power+ Update DPS-Utility" id="{0440C59B-D2D4-4C34-B0AA-C54CD9EB73BA}" vid="{03BAE6A5-66D5-4C14-9290-47D6846CB6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2F0DB06277C4D96A1AA31ACC315DD" ma:contentTypeVersion="11" ma:contentTypeDescription="Create a new document." ma:contentTypeScope="" ma:versionID="e224d223105706f05a1ed8ef334a2123">
  <xsd:schema xmlns:xsd="http://www.w3.org/2001/XMLSchema" xmlns:xs="http://www.w3.org/2001/XMLSchema" xmlns:p="http://schemas.microsoft.com/office/2006/metadata/properties" xmlns:ns2="238dd806-a5b7-46a5-9c55-c2d3786c84e5" xmlns:ns3="49c6f46c-6e26-4536-91bf-da55074b8c0a" targetNamespace="http://schemas.microsoft.com/office/2006/metadata/properties" ma:root="true" ma:fieldsID="b726e4ceae9f2d085fbd5962b1439d76" ns2:_="" ns3:_="">
    <xsd:import namespace="238dd806-a5b7-46a5-9c55-c2d3786c84e5"/>
    <xsd:import namespace="49c6f46c-6e26-4536-91bf-da55074b8c0a"/>
    <xsd:element name="properties">
      <xsd:complexType>
        <xsd:sequence>
          <xsd:element name="documentManagement">
            <xsd:complexType>
              <xsd:all>
                <xsd:element ref="ns2:SharedWithUsers"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8dd806-a5b7-46a5-9c55-c2d3786c84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dexed="true"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TaxCatchAll" ma:index="19" nillable="true" ma:displayName="Taxonomy Catch All Column" ma:hidden="true" ma:list="{7b34abca-2261-4c4d-83be-4c47f5826515}" ma:internalName="TaxCatchAll" ma:showField="CatchAllData" ma:web="238dd806-a5b7-46a5-9c55-c2d3786c84e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c6f46c-6e26-4536-91bf-da55074b8c0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238dd806-a5b7-46a5-9c55-c2d3786c84e5">NYSERDAEXT-1318465044-185</_dlc_DocId>
    <_dlc_DocIdUrl xmlns="238dd806-a5b7-46a5-9c55-c2d3786c84e5">
      <Url>https://nysemail.sharepoint.com/sites/nyserda-ext/ExternalCollaboration/Contractors/SFR/IRARP/_layouts/15/DocIdRedir.aspx?ID=NYSERDAEXT-1318465044-185</Url>
      <Description>NYSERDAEXT-1318465044-185</Description>
    </_dlc_DocIdUrl>
    <SharedWithUsers xmlns="238dd806-a5b7-46a5-9c55-c2d3786c84e5">
      <UserInfo>
        <DisplayName>Moriarta, Courtney (NYSERDA)</DisplayName>
        <AccountId>6363</AccountId>
        <AccountType/>
      </UserInfo>
      <UserInfo>
        <DisplayName>Friello, David A (NYSERDA)</DisplayName>
        <AccountId>380</AccountId>
        <AccountType/>
      </UserInfo>
      <UserInfo>
        <DisplayName>Dean, Emily (NYSERDA)</DisplayName>
        <AccountId>871</AccountId>
        <AccountType/>
      </UserInfo>
      <UserInfo>
        <DisplayName>Reuss, Caroline H (NYSERDA)</DisplayName>
        <AccountId>97</AccountId>
        <AccountType/>
      </UserInfo>
      <UserInfo>
        <DisplayName>Coll, Christopher Z (NYSERDA)</DisplayName>
        <AccountId>93</AccountId>
        <AccountType/>
      </UserInfo>
      <UserInfo>
        <DisplayName>Xia, William B (NYSERDA)</DisplayName>
        <AccountId>14989</AccountId>
        <AccountType/>
      </UserInfo>
      <UserInfo>
        <DisplayName>Cangiano, Maria (NYSERDA)</DisplayName>
        <AccountId>20462</AccountId>
        <AccountType/>
      </UserInfo>
      <UserInfo>
        <DisplayName>DiRamio, Michael R (NYSERDA)</DisplayName>
        <AccountId>8876</AccountId>
        <AccountType/>
      </UserInfo>
    </SharedWithUsers>
    <TaxCatchAll xmlns="238dd806-a5b7-46a5-9c55-c2d3786c84e5" xsi:nil="true"/>
    <lcf76f155ced4ddcb4097134ff3c332f xmlns="49c6f46c-6e26-4536-91bf-da55074b8c0a">
      <Terms xmlns="http://schemas.microsoft.com/office/infopath/2007/PartnerControls"/>
    </lcf76f155ced4ddcb4097134ff3c332f>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C8D0CB5B-C129-4EF7-A79A-F4EA662276DE}"/>
</file>

<file path=customXml/itemProps2.xml><?xml version="1.0" encoding="utf-8"?>
<ds:datastoreItem xmlns:ds="http://schemas.openxmlformats.org/officeDocument/2006/customXml" ds:itemID="{68EA1EC5-670F-4E67-B39D-EB1E685D565D}">
  <ds:schemaRefs>
    <ds:schemaRef ds:uri="http://schemas.openxmlformats.org/package/2006/metadata/core-properties"/>
    <ds:schemaRef ds:uri="http://purl.org/dc/terms/"/>
    <ds:schemaRef ds:uri="http://purl.org/dc/elements/1.1/"/>
    <ds:schemaRef ds:uri="49c6f46c-6e26-4536-91bf-da55074b8c0a"/>
    <ds:schemaRef ds:uri="http://purl.org/dc/dcmitype/"/>
    <ds:schemaRef ds:uri="http://schemas.microsoft.com/office/2006/documentManagement/types"/>
    <ds:schemaRef ds:uri="http://schemas.microsoft.com/office/2006/metadata/properties"/>
    <ds:schemaRef ds:uri="238dd806-a5b7-46a5-9c55-c2d3786c84e5"/>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6F0A9CA-A40B-4AC6-830A-54A99E2EF7D3}">
  <ds:schemaRefs>
    <ds:schemaRef ds:uri="http://schemas.microsoft.com/sharepoint/events"/>
  </ds:schemaRefs>
</ds:datastoreItem>
</file>

<file path=customXml/itemProps4.xml><?xml version="1.0" encoding="utf-8"?>
<ds:datastoreItem xmlns:ds="http://schemas.openxmlformats.org/officeDocument/2006/customXml" ds:itemID="{DA444E4A-E4D3-4C13-B3BA-8BDEE1E99AEE}"/>
</file>

<file path=docProps/app.xml><?xml version="1.0" encoding="utf-8"?>
<Properties xmlns="http://schemas.openxmlformats.org/officeDocument/2006/extended-properties" xmlns:vt="http://schemas.openxmlformats.org/officeDocument/2006/docPropsVTypes">
  <Template>office theme</Template>
  <TotalTime>0</TotalTime>
  <Words>5967</Words>
  <Application>Microsoft Office PowerPoint</Application>
  <PresentationFormat>Widescreen</PresentationFormat>
  <Paragraphs>563</Paragraphs>
  <Slides>79</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Arial,Sans-Serif</vt:lpstr>
      <vt:lpstr>Calibri</vt:lpstr>
      <vt:lpstr>Karla</vt:lpstr>
      <vt:lpstr>Roboto</vt:lpstr>
      <vt:lpstr>Roboto Lt</vt:lpstr>
      <vt:lpstr>Symbol</vt:lpstr>
      <vt:lpstr>Verdana</vt:lpstr>
      <vt:lpstr>Content Slides</vt:lpstr>
      <vt:lpstr>PowerPoint Presentation</vt:lpstr>
      <vt:lpstr>IRA Residential Rebate Meeting Agenda</vt:lpstr>
      <vt:lpstr>PowerPoint Presentation</vt:lpstr>
      <vt:lpstr>Introductions</vt:lpstr>
      <vt:lpstr>Ground Rules</vt:lpstr>
      <vt:lpstr>PowerPoint Presentation</vt:lpstr>
      <vt:lpstr>Alignment with DOE Community Benefit goals for  IRA Home Energy Rebate Programs</vt:lpstr>
      <vt:lpstr>Objectives:</vt:lpstr>
      <vt:lpstr>Feedback Process</vt:lpstr>
      <vt:lpstr>PowerPoint Presentation</vt:lpstr>
      <vt:lpstr>Calendar</vt:lpstr>
      <vt:lpstr>Factors affecting the Single-Family Programs</vt:lpstr>
      <vt:lpstr>EmPower+</vt:lpstr>
      <vt:lpstr>Looking Forward</vt:lpstr>
      <vt:lpstr>Current Empower+ Overview</vt:lpstr>
      <vt:lpstr>Current Empower+ Customer Eligibility</vt:lpstr>
      <vt:lpstr>Current Residential Energy Assessment Program</vt:lpstr>
      <vt:lpstr>Current Residential Energy Assessment Program</vt:lpstr>
      <vt:lpstr>Current Comfort Home program</vt:lpstr>
      <vt:lpstr>Current Comfort Home program</vt:lpstr>
      <vt:lpstr>PowerPoint Presentation</vt:lpstr>
      <vt:lpstr>Technical Assistance: FlexTech (PON 4192)</vt:lpstr>
      <vt:lpstr>Implementation: Low Carbon Pathways</vt:lpstr>
      <vt:lpstr>Statewide Utility Implementation: Affordable Multifamily Efficiency Program (AMEEP)</vt:lpstr>
      <vt:lpstr>Statewide Utility Implementation: Affordable Multifamily Efficiency Program (AMEEP)</vt:lpstr>
      <vt:lpstr>Implementation: New York State Clean Heat</vt:lpstr>
      <vt:lpstr>PowerPoint Presentation</vt:lpstr>
      <vt:lpstr>Home Energy Rebates Program</vt:lpstr>
      <vt:lpstr>IRA Home Energy Rebate Program Timeline</vt:lpstr>
      <vt:lpstr>Sec. 50121: Home Efficiency Rebates ADDITIONAL PROGRAM PLAN REQUIREMENTS</vt:lpstr>
      <vt:lpstr>Home Efficiency Rebates Eligibility</vt:lpstr>
      <vt:lpstr>HER Low-Income Eligibility Considerations</vt:lpstr>
      <vt:lpstr>HER low-to-moderate income (&lt;80% AMI) Flow Chart </vt:lpstr>
      <vt:lpstr>HER "market rate" income (80-150% AMI) Flow Chart </vt:lpstr>
      <vt:lpstr>Sec. 50122:  Home Electrification and Appliance Rebates Program Plan Requirements</vt:lpstr>
      <vt:lpstr>HEAR Eligibility</vt:lpstr>
      <vt:lpstr>HEAR ELIGIBLE MEASURES AND REBATE AMOUNTS</vt:lpstr>
      <vt:lpstr>Sec. 50123: Training for Residential Energy Contractors  </vt:lpstr>
      <vt:lpstr>Questions?</vt:lpstr>
      <vt:lpstr>PowerPoint Presentation</vt:lpstr>
      <vt:lpstr>Breakout Session Block 1: Benefits of Energy Efficiency and Electrification for Disadvantaged Communities</vt:lpstr>
      <vt:lpstr>Breakout Session Block 1: Serving the Residential Market</vt:lpstr>
      <vt:lpstr>Breakout Session Block 1: Workforce Development Contractor Training Grant Planning</vt:lpstr>
      <vt:lpstr>Breakout Session Block 2: Incorporating Diversity, Equity, Inclusion and Accessibility in Community Benefits Planning</vt:lpstr>
      <vt:lpstr>Breakout Session Block 2: Discussion of Program Design Elements</vt:lpstr>
      <vt:lpstr>PowerPoint Presentation</vt:lpstr>
      <vt:lpstr>Discussion Overview</vt:lpstr>
      <vt:lpstr>Discussion Agenda</vt:lpstr>
      <vt:lpstr>PowerPoint Presentation</vt:lpstr>
      <vt:lpstr>New York State Disadvantaged Communities Criteria</vt:lpstr>
      <vt:lpstr>Introductory Participatory Activity:  Benefits, Barriers, and Solutions</vt:lpstr>
      <vt:lpstr>PowerPoint Presentation</vt:lpstr>
      <vt:lpstr>Current Empower+ Heat Pump Requirements</vt:lpstr>
      <vt:lpstr>Current Empower+ Heat Pump Requirements (cont)</vt:lpstr>
      <vt:lpstr>Current Empower+ Heat Pump Requirements (cont)</vt:lpstr>
      <vt:lpstr>PowerPoint Presentation</vt:lpstr>
      <vt:lpstr>Discussion Overview</vt:lpstr>
      <vt:lpstr>Discussion Agenda</vt:lpstr>
      <vt:lpstr>New York State Disadvantaged Communities Criteria</vt:lpstr>
      <vt:lpstr>Sub-Group Participatory Activity – Implementation and Outreach Considerations by Income Tier </vt:lpstr>
      <vt:lpstr>Participatory Activity: Implementation and Outreach by Income Tier for Home Energy Rebate Program Eligibility</vt:lpstr>
      <vt:lpstr>PowerPoint Presentation</vt:lpstr>
      <vt:lpstr>Discussion Overview</vt:lpstr>
      <vt:lpstr>Talent Pipeline Dynamics</vt:lpstr>
      <vt:lpstr>Three Pillars of the NYSERDA DOE Proposal</vt:lpstr>
      <vt:lpstr>Pillar 1</vt:lpstr>
      <vt:lpstr>Pillar 2</vt:lpstr>
      <vt:lpstr>Pillar 3</vt:lpstr>
      <vt:lpstr>PowerPoint Presentation</vt:lpstr>
      <vt:lpstr>Discussion Overview &amp; Purpose</vt:lpstr>
      <vt:lpstr>Discussion Agenda</vt:lpstr>
      <vt:lpstr>The Community Benefits Plan will detail how federally funded activities intend to meet executive commitments to promote energy and environmental justice when implementing Home Energy Rebate programs</vt:lpstr>
      <vt:lpstr>The DEIA section of the Community Benefits Plan details how the State will partner with underepresented businesses and training organizations to increase representation and access. </vt:lpstr>
      <vt:lpstr>What DEIA efforts can we fold into our CBP?</vt:lpstr>
      <vt:lpstr>Promoting and quantifying DEIA benefits</vt:lpstr>
      <vt:lpstr>PowerPoint Presentation</vt:lpstr>
      <vt:lpstr>Discussion Overview</vt:lpstr>
      <vt:lpstr>Discussion Questions</vt:lpstr>
      <vt:lpstr>Closing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2023-11-02T16:48:44Z</dcterms:created>
  <dcterms:modified xsi:type="dcterms:W3CDTF">2023-11-02T16:52:04Z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_Emoji">
    <vt:lpwstr/>
  </property>
  <property fmtid="{D5CDD505-2E9C-101B-9397-08002B2CF9AE}" pid="4" name="TemplateUrl">
    <vt:lpwstr/>
  </property>
  <property fmtid="{D5CDD505-2E9C-101B-9397-08002B2CF9AE}" pid="5" name="_dlc_DocIdItemGuid">
    <vt:lpwstr>94fafe2e-dfac-4652-981e-891467455c4d</vt:lpwstr>
  </property>
  <property fmtid="{D5CDD505-2E9C-101B-9397-08002B2CF9AE}" pid="6" name="_ColorTag">
    <vt:lpwstr/>
  </property>
  <property fmtid="{D5CDD505-2E9C-101B-9397-08002B2CF9AE}" pid="7" name="MediaServiceImageTags">
    <vt:lpwstr/>
  </property>
  <property fmtid="{D5CDD505-2E9C-101B-9397-08002B2CF9AE}" pid="8" name="xd_Signature">
    <vt:bool>false</vt:bool>
  </property>
  <property fmtid="{D5CDD505-2E9C-101B-9397-08002B2CF9AE}" pid="9" name="xd_ProgID">
    <vt:lpwstr/>
  </property>
  <property fmtid="{D5CDD505-2E9C-101B-9397-08002B2CF9AE}" pid="10" name="ContentTypeId">
    <vt:lpwstr>0x0101005692F0DB06277C4D96A1AA31ACC315DD</vt:lpwstr>
  </property>
  <property fmtid="{D5CDD505-2E9C-101B-9397-08002B2CF9AE}" pid="11" name="_ColorHex">
    <vt:lpwstr/>
  </property>
</Properties>
</file>